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8288000" cy="10287000"/>
  <p:notesSz cx="6858000" cy="9144000"/>
  <p:embeddedFontLst>
    <p:embeddedFont>
      <p:font typeface="Lato Italics" charset="0"/>
      <p:regular r:id="rId17"/>
    </p:embeddedFont>
    <p:embeddedFont>
      <p:font typeface="Lato Bold Italics" charset="0"/>
      <p:regular r:id="rId18"/>
    </p:embeddedFont>
    <p:embeddedFont>
      <p:font typeface="Lato Bold Bold Italics" charset="0"/>
      <p:regular r:id="rId19"/>
    </p:embeddedFont>
    <p:embeddedFont>
      <p:font typeface="Calibri" pitchFamily="34" charset="0"/>
      <p:regular r:id="rId20"/>
      <p:bold r:id="rId21"/>
      <p:italic r:id="rId22"/>
      <p:boldItalic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48" d="100"/>
          <a:sy n="48" d="100"/>
        </p:scale>
        <p:origin x="-416"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11/19/2021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sp>
        <p:nvSpPr>
          <p:cNvPr id="2" name="AutoShape 2"/>
          <p:cNvSpPr/>
          <p:nvPr/>
        </p:nvSpPr>
        <p:spPr>
          <a:xfrm>
            <a:off x="11389133" y="0"/>
            <a:ext cx="6898867" cy="10287000"/>
          </a:xfrm>
          <a:prstGeom prst="rect">
            <a:avLst/>
          </a:prstGeom>
          <a:solidFill>
            <a:srgbClr val="FF914D"/>
          </a:solidFill>
        </p:spPr>
      </p:sp>
      <p:grpSp>
        <p:nvGrpSpPr>
          <p:cNvPr id="3" name="Group 3"/>
          <p:cNvGrpSpPr/>
          <p:nvPr/>
        </p:nvGrpSpPr>
        <p:grpSpPr>
          <a:xfrm>
            <a:off x="10812675" y="0"/>
            <a:ext cx="7475325" cy="10287000"/>
            <a:chOff x="0" y="0"/>
            <a:chExt cx="9967100" cy="13716000"/>
          </a:xfrm>
        </p:grpSpPr>
        <p:pic>
          <p:nvPicPr>
            <p:cNvPr id="4" name="Picture 4"/>
            <p:cNvPicPr>
              <a:picLocks noChangeAspect="1"/>
            </p:cNvPicPr>
            <p:nvPr/>
          </p:nvPicPr>
          <p:blipFill>
            <a:blip r:embed="rId2"/>
            <a:srcRect l="25777" r="25777"/>
            <a:stretch>
              <a:fillRect/>
            </a:stretch>
          </p:blipFill>
          <p:spPr>
            <a:xfrm>
              <a:off x="0" y="0"/>
              <a:ext cx="9967100" cy="13716000"/>
            </a:xfrm>
            <a:prstGeom prst="rect">
              <a:avLst/>
            </a:prstGeom>
          </p:spPr>
        </p:pic>
      </p:grpSp>
      <p:sp>
        <p:nvSpPr>
          <p:cNvPr id="5" name="TextBox 5"/>
          <p:cNvSpPr txBox="1"/>
          <p:nvPr/>
        </p:nvSpPr>
        <p:spPr>
          <a:xfrm>
            <a:off x="457198" y="2264600"/>
            <a:ext cx="9822075" cy="5014850"/>
          </a:xfrm>
          <a:prstGeom prst="rect">
            <a:avLst/>
          </a:prstGeom>
        </p:spPr>
        <p:txBody>
          <a:bodyPr lIns="0" tIns="0" rIns="0" bIns="0" rtlCol="0" anchor="t">
            <a:spAutoFit/>
          </a:bodyPr>
          <a:lstStyle/>
          <a:p>
            <a:pPr algn="ctr">
              <a:lnSpc>
                <a:spcPts val="18007"/>
              </a:lnSpc>
            </a:pPr>
            <a:r>
              <a:rPr lang="en-US" sz="8575">
                <a:solidFill>
                  <a:srgbClr val="FFFFFF"/>
                </a:solidFill>
                <a:latin typeface="Lato Bold Italics"/>
              </a:rPr>
              <a:t>22 НОЯБРЯ  </a:t>
            </a:r>
          </a:p>
          <a:p>
            <a:pPr algn="ctr">
              <a:lnSpc>
                <a:spcPts val="9604"/>
              </a:lnSpc>
            </a:pPr>
            <a:r>
              <a:rPr lang="en-US" sz="8575">
                <a:solidFill>
                  <a:srgbClr val="FFFFFF"/>
                </a:solidFill>
                <a:latin typeface="Lato Bold Italics"/>
              </a:rPr>
              <a:t>ДЕНЬ СЛОВАРЕЙ И ЭНЦИКЛОПЕДИЙ</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sp>
        <p:nvSpPr>
          <p:cNvPr id="2" name="AutoShape 2"/>
          <p:cNvSpPr/>
          <p:nvPr/>
        </p:nvSpPr>
        <p:spPr>
          <a:xfrm>
            <a:off x="11389133" y="0"/>
            <a:ext cx="6898867" cy="10287000"/>
          </a:xfrm>
          <a:prstGeom prst="rect">
            <a:avLst/>
          </a:prstGeom>
          <a:solidFill>
            <a:srgbClr val="C45857"/>
          </a:solidFill>
        </p:spPr>
      </p:sp>
      <p:pic>
        <p:nvPicPr>
          <p:cNvPr id="3" name="Picture 3"/>
          <p:cNvPicPr>
            <a:picLocks noChangeAspect="1"/>
          </p:cNvPicPr>
          <p:nvPr/>
        </p:nvPicPr>
        <p:blipFill>
          <a:blip r:embed="rId2"/>
          <a:srcRect l="5875" r="10655"/>
          <a:stretch>
            <a:fillRect/>
          </a:stretch>
        </p:blipFill>
        <p:spPr>
          <a:xfrm>
            <a:off x="10970032" y="0"/>
            <a:ext cx="7317968" cy="10287000"/>
          </a:xfrm>
          <a:prstGeom prst="rect">
            <a:avLst/>
          </a:prstGeom>
        </p:spPr>
      </p:pic>
      <p:sp>
        <p:nvSpPr>
          <p:cNvPr id="4" name="TextBox 4"/>
          <p:cNvSpPr txBox="1"/>
          <p:nvPr/>
        </p:nvSpPr>
        <p:spPr>
          <a:xfrm>
            <a:off x="685799" y="2425630"/>
            <a:ext cx="9533176" cy="5359540"/>
          </a:xfrm>
          <a:prstGeom prst="rect">
            <a:avLst/>
          </a:prstGeom>
        </p:spPr>
        <p:txBody>
          <a:bodyPr lIns="0" tIns="0" rIns="0" bIns="0" rtlCol="0" anchor="t">
            <a:spAutoFit/>
          </a:bodyPr>
          <a:lstStyle/>
          <a:p>
            <a:pPr>
              <a:lnSpc>
                <a:spcPts val="5320"/>
              </a:lnSpc>
              <a:spcBef>
                <a:spcPct val="0"/>
              </a:spcBef>
            </a:pPr>
            <a:r>
              <a:rPr lang="en-US" sz="3800">
                <a:solidFill>
                  <a:srgbClr val="FFFFFF"/>
                </a:solidFill>
                <a:latin typeface="Lato Bold Italics"/>
              </a:rPr>
              <a:t>Почему именно 22 ноября принято отмечать День словарей и энциклопедий? </a:t>
            </a:r>
          </a:p>
          <a:p>
            <a:pPr>
              <a:lnSpc>
                <a:spcPts val="5320"/>
              </a:lnSpc>
              <a:spcBef>
                <a:spcPct val="0"/>
              </a:spcBef>
            </a:pPr>
            <a:r>
              <a:rPr lang="en-US" sz="3800">
                <a:solidFill>
                  <a:srgbClr val="FFFFFF"/>
                </a:solidFill>
                <a:latin typeface="Lato Bold Italics"/>
              </a:rPr>
              <a:t>Это день рождения Владимира Даля</a:t>
            </a:r>
          </a:p>
          <a:p>
            <a:pPr>
              <a:lnSpc>
                <a:spcPts val="5320"/>
              </a:lnSpc>
              <a:spcBef>
                <a:spcPct val="0"/>
              </a:spcBef>
            </a:pPr>
            <a:r>
              <a:rPr lang="en-US" sz="3800">
                <a:solidFill>
                  <a:srgbClr val="FFFFFF"/>
                </a:solidFill>
                <a:latin typeface="Lato Bold Italics"/>
              </a:rPr>
              <a:t> (1801—1872), создателя Толкового словаря живого великорусского языка. Словари заслуживают своего праздника, и в России нет для этого более подходящей даты, чем день рождения В.И. Даля.</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2999" r="2999"/>
          <a:stretch>
            <a:fillRect/>
          </a:stretch>
        </p:blipFill>
        <p:spPr>
          <a:xfrm>
            <a:off x="11125176" y="2285990"/>
            <a:ext cx="7162824" cy="5715019"/>
          </a:xfrm>
          <a:prstGeom prst="rect">
            <a:avLst/>
          </a:prstGeom>
        </p:spPr>
      </p:pic>
      <p:sp>
        <p:nvSpPr>
          <p:cNvPr id="3" name="TextBox 3"/>
          <p:cNvSpPr txBox="1"/>
          <p:nvPr/>
        </p:nvSpPr>
        <p:spPr>
          <a:xfrm>
            <a:off x="800099" y="2089388"/>
            <a:ext cx="8915372" cy="6032023"/>
          </a:xfrm>
          <a:prstGeom prst="rect">
            <a:avLst/>
          </a:prstGeom>
        </p:spPr>
        <p:txBody>
          <a:bodyPr lIns="0" tIns="0" rIns="0" bIns="0" rtlCol="0" anchor="t">
            <a:spAutoFit/>
          </a:bodyPr>
          <a:lstStyle/>
          <a:p>
            <a:pPr>
              <a:lnSpc>
                <a:spcPts val="5320"/>
              </a:lnSpc>
            </a:pPr>
            <a:r>
              <a:rPr lang="en-US" sz="3800">
                <a:solidFill>
                  <a:srgbClr val="FFFFFF"/>
                </a:solidFill>
                <a:latin typeface="Lato Bold Italics"/>
              </a:rPr>
              <a:t>Словарный состав любого живого языка находится в непрерывном изменении и дополнении. Появляются новые слова, отражающие развитие современной науки, культуры, искусства, устаревшими помечаются неиспользуемые слова. Другими словами, насколько разнообразен язык, настолько многообразны его словари.</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11290940" y="2391692"/>
            <a:ext cx="6997060" cy="5503617"/>
          </a:xfrm>
          <a:prstGeom prst="rect">
            <a:avLst/>
          </a:prstGeom>
        </p:spPr>
      </p:pic>
      <p:sp>
        <p:nvSpPr>
          <p:cNvPr id="3" name="TextBox 3"/>
          <p:cNvSpPr txBox="1"/>
          <p:nvPr/>
        </p:nvSpPr>
        <p:spPr>
          <a:xfrm>
            <a:off x="647699" y="744423"/>
            <a:ext cx="9486874" cy="8721954"/>
          </a:xfrm>
          <a:prstGeom prst="rect">
            <a:avLst/>
          </a:prstGeom>
        </p:spPr>
        <p:txBody>
          <a:bodyPr lIns="0" tIns="0" rIns="0" bIns="0" rtlCol="0" anchor="t">
            <a:spAutoFit/>
          </a:bodyPr>
          <a:lstStyle/>
          <a:p>
            <a:pPr>
              <a:lnSpc>
                <a:spcPts val="5320"/>
              </a:lnSpc>
            </a:pPr>
            <a:r>
              <a:rPr lang="en-US" sz="3800">
                <a:solidFill>
                  <a:srgbClr val="FFFFFF"/>
                </a:solidFill>
                <a:latin typeface="Lato Bold Italics"/>
              </a:rPr>
              <a:t>Предшественниками современных словарей были рукописные, а затем и печатные словари эпохи средневековья. Самым древним из дошедших до наших дней словариков было приложение к новгородской Кормчей книге 1282 г. В нем помещено 174 греческих, древнееврейских и церковно-славянских слова, включая некоторые библейские имена собственные. В XVI-XVIII вв. появились азбуковники большего - по сравнению с прежними - объема, с алфавитным расположением и систематизацией слов. </a:t>
            </a:r>
          </a:p>
        </p:txBody>
      </p:sp>
      <p:sp>
        <p:nvSpPr>
          <p:cNvPr id="4" name="TextBox 4"/>
          <p:cNvSpPr txBox="1"/>
          <p:nvPr/>
        </p:nvSpPr>
        <p:spPr>
          <a:xfrm>
            <a:off x="12106512" y="7914358"/>
            <a:ext cx="6081713" cy="435832"/>
          </a:xfrm>
          <a:prstGeom prst="rect">
            <a:avLst/>
          </a:prstGeom>
        </p:spPr>
        <p:txBody>
          <a:bodyPr lIns="0" tIns="0" rIns="0" bIns="0" rtlCol="0" anchor="t">
            <a:spAutoFit/>
          </a:bodyPr>
          <a:lstStyle/>
          <a:p>
            <a:pPr algn="ctr">
              <a:lnSpc>
                <a:spcPts val="3356"/>
              </a:lnSpc>
              <a:spcBef>
                <a:spcPct val="0"/>
              </a:spcBef>
            </a:pPr>
            <a:r>
              <a:rPr lang="en-US" sz="2996">
                <a:solidFill>
                  <a:srgbClr val="FFFFFF"/>
                </a:solidFill>
                <a:latin typeface="Lato Italics"/>
              </a:rPr>
              <a:t>Синодальная Кормчая книга 1282 г.</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10406034" y="2415127"/>
            <a:ext cx="7881966" cy="5456746"/>
          </a:xfrm>
          <a:prstGeom prst="rect">
            <a:avLst/>
          </a:prstGeom>
        </p:spPr>
      </p:pic>
      <p:sp>
        <p:nvSpPr>
          <p:cNvPr id="3" name="TextBox 3"/>
          <p:cNvSpPr txBox="1"/>
          <p:nvPr/>
        </p:nvSpPr>
        <p:spPr>
          <a:xfrm>
            <a:off x="952530" y="2761871"/>
            <a:ext cx="8191470" cy="4687058"/>
          </a:xfrm>
          <a:prstGeom prst="rect">
            <a:avLst/>
          </a:prstGeom>
        </p:spPr>
        <p:txBody>
          <a:bodyPr lIns="0" tIns="0" rIns="0" bIns="0" rtlCol="0" anchor="t">
            <a:spAutoFit/>
          </a:bodyPr>
          <a:lstStyle/>
          <a:p>
            <a:pPr>
              <a:lnSpc>
                <a:spcPts val="5320"/>
              </a:lnSpc>
            </a:pPr>
            <a:r>
              <a:rPr lang="en-US" sz="3800">
                <a:solidFill>
                  <a:srgbClr val="FFFFFF"/>
                </a:solidFill>
                <a:latin typeface="Lato Bold Italics"/>
              </a:rPr>
              <a:t>Первый печатный словарь, появился в 1596 г. как приложение к грамматике известного филолога того времени священника Лаврентия Зизания. В нем содержится 1061 слово, расположенное по алфавиту. </a:t>
            </a:r>
          </a:p>
        </p:txBody>
      </p:sp>
      <p:sp>
        <p:nvSpPr>
          <p:cNvPr id="4" name="TextBox 4"/>
          <p:cNvSpPr txBox="1"/>
          <p:nvPr/>
        </p:nvSpPr>
        <p:spPr>
          <a:xfrm>
            <a:off x="11587138" y="7948947"/>
            <a:ext cx="6700862" cy="860302"/>
          </a:xfrm>
          <a:prstGeom prst="rect">
            <a:avLst/>
          </a:prstGeom>
        </p:spPr>
        <p:txBody>
          <a:bodyPr lIns="0" tIns="0" rIns="0" bIns="0" rtlCol="0" anchor="t">
            <a:spAutoFit/>
          </a:bodyPr>
          <a:lstStyle/>
          <a:p>
            <a:pPr>
              <a:lnSpc>
                <a:spcPts val="3360"/>
              </a:lnSpc>
              <a:spcBef>
                <a:spcPct val="0"/>
              </a:spcBef>
            </a:pPr>
            <a:r>
              <a:rPr lang="en-US" sz="3000">
                <a:solidFill>
                  <a:srgbClr val="FFFFFF"/>
                </a:solidFill>
                <a:latin typeface="Lato Italics"/>
              </a:rPr>
              <a:t>Разворот из книги Лаврентия Зизания "Грамматика славянского языка"</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529" t="5031" r="529"/>
          <a:stretch>
            <a:fillRect/>
          </a:stretch>
        </p:blipFill>
        <p:spPr>
          <a:xfrm>
            <a:off x="12216665" y="1833270"/>
            <a:ext cx="5309336" cy="6620460"/>
          </a:xfrm>
          <a:prstGeom prst="rect">
            <a:avLst/>
          </a:prstGeom>
        </p:spPr>
      </p:pic>
      <p:sp>
        <p:nvSpPr>
          <p:cNvPr id="3" name="TextBox 3"/>
          <p:cNvSpPr txBox="1"/>
          <p:nvPr/>
        </p:nvSpPr>
        <p:spPr>
          <a:xfrm>
            <a:off x="761999" y="2425630"/>
            <a:ext cx="10349975" cy="5359541"/>
          </a:xfrm>
          <a:prstGeom prst="rect">
            <a:avLst/>
          </a:prstGeom>
        </p:spPr>
        <p:txBody>
          <a:bodyPr lIns="0" tIns="0" rIns="0" bIns="0" rtlCol="0" anchor="t">
            <a:spAutoFit/>
          </a:bodyPr>
          <a:lstStyle/>
          <a:p>
            <a:pPr>
              <a:lnSpc>
                <a:spcPts val="5320"/>
              </a:lnSpc>
            </a:pPr>
            <a:r>
              <a:rPr lang="en-US" sz="3800">
                <a:solidFill>
                  <a:srgbClr val="FFFFFF"/>
                </a:solidFill>
                <a:latin typeface="Lato Bold Italics"/>
              </a:rPr>
              <a:t>Следующий по времени печатный словарь был составлен в 1627 г. украинским филологом Памвой Берындой. Как показывает название книги ("Лексикон славеноросский"), автор поставил своей целью объяснить книжные старославянские слова. Составлению словаря Берында посвятил 30 лет, использовав всю доступную ему литературу.</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sp>
        <p:nvSpPr>
          <p:cNvPr id="2" name="TextBox 2"/>
          <p:cNvSpPr txBox="1"/>
          <p:nvPr/>
        </p:nvSpPr>
        <p:spPr>
          <a:xfrm>
            <a:off x="800099" y="408182"/>
            <a:ext cx="10667977" cy="9394437"/>
          </a:xfrm>
          <a:prstGeom prst="rect">
            <a:avLst/>
          </a:prstGeom>
        </p:spPr>
        <p:txBody>
          <a:bodyPr lIns="0" tIns="0" rIns="0" bIns="0" rtlCol="0" anchor="t">
            <a:spAutoFit/>
          </a:bodyPr>
          <a:lstStyle/>
          <a:p>
            <a:pPr>
              <a:lnSpc>
                <a:spcPts val="5320"/>
              </a:lnSpc>
            </a:pPr>
            <a:r>
              <a:rPr lang="en-US" sz="3800">
                <a:solidFill>
                  <a:srgbClr val="FFFFFF"/>
                </a:solidFill>
                <a:latin typeface="Lato Bold Italics"/>
              </a:rPr>
              <a:t>Первым толковым словарем стал изданный в 1789-1794 гг. шеститомный "Словарь Академии Российской", содержавший 43257 слов, взятых составителями из современных им светских и духовных книг, а также из памятников древнерусской письменности.</a:t>
            </a:r>
          </a:p>
          <a:p>
            <a:pPr>
              <a:lnSpc>
                <a:spcPts val="5320"/>
              </a:lnSpc>
            </a:pPr>
            <a:r>
              <a:rPr lang="en-US" sz="3800">
                <a:solidFill>
                  <a:srgbClr val="FFFFFF"/>
                </a:solidFill>
                <a:latin typeface="Lato Bold Italics"/>
              </a:rPr>
              <a:t>В 1806-1822 гг. издавался "Словарь Академии Российской, по азбучному порядку расположенный", представляющий собой второе издание предыдущего словаря. Третьим изданием словаря был вышедший в 1847 г. четырехтомный "Словарь церковнославянского и русского языка", содержавший уже 114749 слов (переиздан в 1867 г.).</a:t>
            </a:r>
          </a:p>
        </p:txBody>
      </p:sp>
      <p:pic>
        <p:nvPicPr>
          <p:cNvPr id="3" name="Picture 3"/>
          <p:cNvPicPr>
            <a:picLocks noChangeAspect="1"/>
          </p:cNvPicPr>
          <p:nvPr/>
        </p:nvPicPr>
        <p:blipFill>
          <a:blip r:embed="rId2"/>
          <a:srcRect/>
          <a:stretch>
            <a:fillRect/>
          </a:stretch>
        </p:blipFill>
        <p:spPr>
          <a:xfrm>
            <a:off x="12153879" y="1723806"/>
            <a:ext cx="5373805" cy="683938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sp>
        <p:nvSpPr>
          <p:cNvPr id="2" name="TextBox 2"/>
          <p:cNvSpPr txBox="1"/>
          <p:nvPr/>
        </p:nvSpPr>
        <p:spPr>
          <a:xfrm>
            <a:off x="761999" y="744423"/>
            <a:ext cx="9944078" cy="8721954"/>
          </a:xfrm>
          <a:prstGeom prst="rect">
            <a:avLst/>
          </a:prstGeom>
        </p:spPr>
        <p:txBody>
          <a:bodyPr lIns="0" tIns="0" rIns="0" bIns="0" rtlCol="0" anchor="t">
            <a:spAutoFit/>
          </a:bodyPr>
          <a:lstStyle/>
          <a:p>
            <a:pPr>
              <a:lnSpc>
                <a:spcPts val="5320"/>
              </a:lnSpc>
            </a:pPr>
            <a:r>
              <a:rPr lang="en-US" sz="3800">
                <a:solidFill>
                  <a:srgbClr val="FFFFFF"/>
                </a:solidFill>
                <a:latin typeface="Lato Bold Italics"/>
              </a:rPr>
              <a:t>Значительным событием в истории русской лексикографии явилось создание в 1863-1866 гг. четырехтомного "Толкового словаря живого великорусского языка" </a:t>
            </a:r>
          </a:p>
          <a:p>
            <a:pPr>
              <a:lnSpc>
                <a:spcPts val="5320"/>
              </a:lnSpc>
            </a:pPr>
            <a:r>
              <a:rPr lang="en-US" sz="3800">
                <a:solidFill>
                  <a:srgbClr val="FFFFFF"/>
                </a:solidFill>
                <a:latin typeface="Lato Bold Italics"/>
              </a:rPr>
              <a:t>В. И. Даля, периодически переиздающегося вплоть до настоящего времени. Положив в основу словаря народную речь, включив в него лексику общеупотребительную, диалектную, книжную, Даль стремился отразить в нем все лексическое богатство русского языка. Словарь его с 200000 слов и 30000 пословиц и поговорок представляет собой сокровищницу народного слова. </a:t>
            </a:r>
          </a:p>
        </p:txBody>
      </p:sp>
      <p:pic>
        <p:nvPicPr>
          <p:cNvPr id="3" name="Picture 3"/>
          <p:cNvPicPr>
            <a:picLocks noChangeAspect="1"/>
          </p:cNvPicPr>
          <p:nvPr/>
        </p:nvPicPr>
        <p:blipFill>
          <a:blip r:embed="rId2"/>
          <a:srcRect t="2283" b="2283"/>
          <a:stretch>
            <a:fillRect/>
          </a:stretch>
        </p:blipFill>
        <p:spPr>
          <a:xfrm>
            <a:off x="11927477" y="1229384"/>
            <a:ext cx="5331823" cy="782823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sp>
        <p:nvSpPr>
          <p:cNvPr id="2" name="TextBox 2"/>
          <p:cNvSpPr txBox="1"/>
          <p:nvPr/>
        </p:nvSpPr>
        <p:spPr>
          <a:xfrm>
            <a:off x="609599" y="1080664"/>
            <a:ext cx="10131122" cy="8049472"/>
          </a:xfrm>
          <a:prstGeom prst="rect">
            <a:avLst/>
          </a:prstGeom>
        </p:spPr>
        <p:txBody>
          <a:bodyPr lIns="0" tIns="0" rIns="0" bIns="0" rtlCol="0" anchor="t">
            <a:spAutoFit/>
          </a:bodyPr>
          <a:lstStyle/>
          <a:p>
            <a:pPr>
              <a:lnSpc>
                <a:spcPts val="5320"/>
              </a:lnSpc>
              <a:spcBef>
                <a:spcPct val="0"/>
              </a:spcBef>
            </a:pPr>
            <a:r>
              <a:rPr lang="en-US" sz="3800">
                <a:solidFill>
                  <a:srgbClr val="FFFFFF"/>
                </a:solidFill>
                <a:latin typeface="Lato Bold Italics"/>
              </a:rPr>
              <a:t> Работа над словарем длилась 50 лет! Собирать непонятные слова в будущий словарь Даль начал 18-летним мичманом черноморского флота. Затем его работа плодотворно продолжалась во время  службы хирургом в полевом госпитале, военврачом и эпидемиологом. К 1860-му </a:t>
            </a:r>
          </a:p>
          <a:p>
            <a:pPr>
              <a:lnSpc>
                <a:spcPts val="5320"/>
              </a:lnSpc>
              <a:spcBef>
                <a:spcPct val="0"/>
              </a:spcBef>
            </a:pPr>
            <a:r>
              <a:rPr lang="en-US" sz="3800">
                <a:solidFill>
                  <a:srgbClr val="FFFFFF"/>
                </a:solidFill>
                <a:latin typeface="Lato Bold Italics"/>
              </a:rPr>
              <a:t>году Даль выходит в отставку и уезжает </a:t>
            </a:r>
          </a:p>
          <a:p>
            <a:pPr>
              <a:lnSpc>
                <a:spcPts val="5320"/>
              </a:lnSpc>
              <a:spcBef>
                <a:spcPct val="0"/>
              </a:spcBef>
            </a:pPr>
            <a:r>
              <a:rPr lang="en-US" sz="3800">
                <a:solidFill>
                  <a:srgbClr val="FFFFFF"/>
                </a:solidFill>
                <a:latin typeface="Lato Bold Italics"/>
              </a:rPr>
              <a:t>в Москву, чтобы окончательно подготовить словарь к изданию. После выхода словаря в печать автора избирают почетным членом российской Академии Наук. </a:t>
            </a:r>
          </a:p>
        </p:txBody>
      </p:sp>
      <p:pic>
        <p:nvPicPr>
          <p:cNvPr id="3" name="Picture 3"/>
          <p:cNvPicPr>
            <a:picLocks noChangeAspect="1"/>
          </p:cNvPicPr>
          <p:nvPr/>
        </p:nvPicPr>
        <p:blipFill>
          <a:blip r:embed="rId2"/>
          <a:srcRect l="2536" t="3850" b="3850"/>
          <a:stretch>
            <a:fillRect/>
          </a:stretch>
        </p:blipFill>
        <p:spPr>
          <a:xfrm>
            <a:off x="10969322" y="0"/>
            <a:ext cx="7318678" cy="102870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6652" t="1052" r="3217"/>
          <a:stretch>
            <a:fillRect/>
          </a:stretch>
        </p:blipFill>
        <p:spPr>
          <a:xfrm>
            <a:off x="11289632" y="0"/>
            <a:ext cx="6998368" cy="10287000"/>
          </a:xfrm>
          <a:prstGeom prst="rect">
            <a:avLst/>
          </a:prstGeom>
        </p:spPr>
      </p:pic>
      <p:sp>
        <p:nvSpPr>
          <p:cNvPr id="3" name="TextBox 3"/>
          <p:cNvSpPr txBox="1"/>
          <p:nvPr/>
        </p:nvSpPr>
        <p:spPr>
          <a:xfrm>
            <a:off x="723902" y="1416906"/>
            <a:ext cx="9753574" cy="7376989"/>
          </a:xfrm>
          <a:prstGeom prst="rect">
            <a:avLst/>
          </a:prstGeom>
        </p:spPr>
        <p:txBody>
          <a:bodyPr lIns="0" tIns="0" rIns="0" bIns="0" rtlCol="0" anchor="t">
            <a:spAutoFit/>
          </a:bodyPr>
          <a:lstStyle/>
          <a:p>
            <a:pPr>
              <a:lnSpc>
                <a:spcPts val="5320"/>
              </a:lnSpc>
              <a:spcBef>
                <a:spcPct val="0"/>
              </a:spcBef>
            </a:pPr>
            <a:r>
              <a:rPr lang="en-US" sz="3800">
                <a:solidFill>
                  <a:srgbClr val="FFFFFF"/>
                </a:solidFill>
                <a:latin typeface="Lato Bold Italics"/>
              </a:rPr>
              <a:t>В 1895 г. вышел I том нового академического словаря, подготовленный под редакцией Я. К. Грота, В этом томе приводится богатый иллюстративный материал из произведений писателей, дается хорошо продуманная cистема грамматических и стилистических помет. После смерти Грота  изданием стал руководить А. А. Шахматов (до 1920 г.). Под его редакцией вышел II том словаря,  словарь выходил до 1929 г.</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4180" t="3091" b="4491"/>
          <a:stretch>
            <a:fillRect/>
          </a:stretch>
        </p:blipFill>
        <p:spPr>
          <a:xfrm>
            <a:off x="11301690" y="0"/>
            <a:ext cx="6986310" cy="10287000"/>
          </a:xfrm>
          <a:prstGeom prst="rect">
            <a:avLst/>
          </a:prstGeom>
        </p:spPr>
      </p:pic>
      <p:sp>
        <p:nvSpPr>
          <p:cNvPr id="3" name="TextBox 3"/>
          <p:cNvSpPr txBox="1"/>
          <p:nvPr/>
        </p:nvSpPr>
        <p:spPr>
          <a:xfrm>
            <a:off x="761999" y="2089388"/>
            <a:ext cx="8648671" cy="6032024"/>
          </a:xfrm>
          <a:prstGeom prst="rect">
            <a:avLst/>
          </a:prstGeom>
        </p:spPr>
        <p:txBody>
          <a:bodyPr lIns="0" tIns="0" rIns="0" bIns="0" rtlCol="0" anchor="t">
            <a:spAutoFit/>
          </a:bodyPr>
          <a:lstStyle/>
          <a:p>
            <a:pPr>
              <a:lnSpc>
                <a:spcPts val="5320"/>
              </a:lnSpc>
            </a:pPr>
            <a:r>
              <a:rPr lang="en-US" sz="3800">
                <a:solidFill>
                  <a:srgbClr val="FFFFFF"/>
                </a:solidFill>
                <a:latin typeface="Lato Bold Bold Italics"/>
              </a:rPr>
              <a:t>В 1935-1940 гг. вышел четырехтомный "Толковый словарь русского языка" под редакцией Д. Н. Ушакова. В этом словаре, насчитывающем 85289 слов, получили правильное разрешение многие вопросы нормализации языка, упорядочения словоупотребления, формообразования и произношения.</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sp>
        <p:nvSpPr>
          <p:cNvPr id="2" name="TextBox 2"/>
          <p:cNvSpPr txBox="1"/>
          <p:nvPr/>
        </p:nvSpPr>
        <p:spPr>
          <a:xfrm>
            <a:off x="685802" y="1468242"/>
            <a:ext cx="10591777" cy="7376989"/>
          </a:xfrm>
          <a:prstGeom prst="rect">
            <a:avLst/>
          </a:prstGeom>
        </p:spPr>
        <p:txBody>
          <a:bodyPr lIns="0" tIns="0" rIns="0" bIns="0" rtlCol="0" anchor="t">
            <a:spAutoFit/>
          </a:bodyPr>
          <a:lstStyle/>
          <a:p>
            <a:pPr>
              <a:lnSpc>
                <a:spcPts val="5320"/>
              </a:lnSpc>
            </a:pPr>
            <a:r>
              <a:rPr lang="en-US" sz="3800">
                <a:solidFill>
                  <a:srgbClr val="FFFFFF"/>
                </a:solidFill>
                <a:latin typeface="Lato Bold Italics"/>
              </a:rPr>
              <a:t>Словарь построен на лексике художественных произведений, публицистики, научных работ,</a:t>
            </a:r>
          </a:p>
          <a:p>
            <a:pPr>
              <a:lnSpc>
                <a:spcPts val="5320"/>
              </a:lnSpc>
            </a:pPr>
            <a:r>
              <a:rPr lang="en-US" sz="3800">
                <a:solidFill>
                  <a:srgbClr val="FFFFFF"/>
                </a:solidFill>
                <a:latin typeface="Lato Bold Italics"/>
              </a:rPr>
              <a:t>в нем широко представлены слова советской эпохи. Значения слов даются с возможной полнотой и точностью, диалектизмы и узкоспециальные термины включены в словарь в ограниченном количестве. Словарь Ушакова и по сей день остается лучшим толковым словарем русского языка, незаменимым справочником при работе с текстами</a:t>
            </a:r>
          </a:p>
          <a:p>
            <a:pPr>
              <a:lnSpc>
                <a:spcPts val="5320"/>
              </a:lnSpc>
            </a:pPr>
            <a:r>
              <a:rPr lang="en-US" sz="3800">
                <a:solidFill>
                  <a:srgbClr val="FFFFFF"/>
                </a:solidFill>
                <a:latin typeface="Lato Bold Italics"/>
              </a:rPr>
              <a:t>XIX - первой половины XX в.</a:t>
            </a:r>
          </a:p>
        </p:txBody>
      </p:sp>
      <p:pic>
        <p:nvPicPr>
          <p:cNvPr id="3" name="Picture 3"/>
          <p:cNvPicPr>
            <a:picLocks noChangeAspect="1"/>
          </p:cNvPicPr>
          <p:nvPr/>
        </p:nvPicPr>
        <p:blipFill>
          <a:blip r:embed="rId2"/>
          <a:srcRect/>
          <a:stretch>
            <a:fillRect/>
          </a:stretch>
        </p:blipFill>
        <p:spPr>
          <a:xfrm>
            <a:off x="11782207" y="1441770"/>
            <a:ext cx="5714952" cy="7403461"/>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sp>
        <p:nvSpPr>
          <p:cNvPr id="2" name="TextBox 2"/>
          <p:cNvSpPr txBox="1"/>
          <p:nvPr/>
        </p:nvSpPr>
        <p:spPr>
          <a:xfrm>
            <a:off x="685802" y="952500"/>
            <a:ext cx="10515577" cy="8721954"/>
          </a:xfrm>
          <a:prstGeom prst="rect">
            <a:avLst/>
          </a:prstGeom>
        </p:spPr>
        <p:txBody>
          <a:bodyPr lIns="0" tIns="0" rIns="0" bIns="0" rtlCol="0" anchor="t">
            <a:spAutoFit/>
          </a:bodyPr>
          <a:lstStyle/>
          <a:p>
            <a:pPr>
              <a:lnSpc>
                <a:spcPts val="5320"/>
              </a:lnSpc>
              <a:spcBef>
                <a:spcPct val="0"/>
              </a:spcBef>
            </a:pPr>
            <a:r>
              <a:rPr lang="en-US" sz="3800">
                <a:solidFill>
                  <a:srgbClr val="FFFFFF"/>
                </a:solidFill>
                <a:latin typeface="Lato Bold Italics"/>
              </a:rPr>
              <a:t>В 1949 г. вышел однотомный "Словарь русского языка" С. И. Ожегова, который в дальнейшем выдержал 26 изданий. В словарь были включены новые слова и выражения, пришедшие в литературный язык из областных русских говоров и городского просторечия, уточнены толкования многих слов. Общедоступность, удобство пользования обеспечили словарю </a:t>
            </a:r>
          </a:p>
          <a:p>
            <a:pPr>
              <a:lnSpc>
                <a:spcPts val="5320"/>
              </a:lnSpc>
              <a:spcBef>
                <a:spcPct val="0"/>
              </a:spcBef>
            </a:pPr>
            <a:r>
              <a:rPr lang="en-US" sz="3800">
                <a:solidFill>
                  <a:srgbClr val="FFFFFF"/>
                </a:solidFill>
                <a:latin typeface="Lato Bold Italics"/>
              </a:rPr>
              <a:t>заслуженную популярность; он получил высокую оценку специалистов. В 1991 г. словарю была присуждена премия АН СССР </a:t>
            </a:r>
          </a:p>
          <a:p>
            <a:pPr>
              <a:lnSpc>
                <a:spcPts val="5320"/>
              </a:lnSpc>
              <a:spcBef>
                <a:spcPct val="0"/>
              </a:spcBef>
            </a:pPr>
            <a:r>
              <a:rPr lang="en-US" sz="3800">
                <a:solidFill>
                  <a:srgbClr val="FFFFFF"/>
                </a:solidFill>
                <a:latin typeface="Lato Bold Italics"/>
              </a:rPr>
              <a:t>им. А. С. Пушкина.</a:t>
            </a:r>
          </a:p>
        </p:txBody>
      </p:sp>
      <p:pic>
        <p:nvPicPr>
          <p:cNvPr id="3" name="Picture 3"/>
          <p:cNvPicPr>
            <a:picLocks noChangeAspect="1"/>
          </p:cNvPicPr>
          <p:nvPr/>
        </p:nvPicPr>
        <p:blipFill>
          <a:blip r:embed="rId2"/>
          <a:srcRect l="9436" r="8341"/>
          <a:stretch>
            <a:fillRect/>
          </a:stretch>
        </p:blipFill>
        <p:spPr>
          <a:xfrm>
            <a:off x="11201379" y="0"/>
            <a:ext cx="7086621" cy="102870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5737419" y="4714016"/>
            <a:ext cx="3706294" cy="4855245"/>
          </a:xfrm>
          <a:prstGeom prst="rect">
            <a:avLst/>
          </a:prstGeom>
        </p:spPr>
      </p:pic>
      <p:pic>
        <p:nvPicPr>
          <p:cNvPr id="3" name="Picture 3"/>
          <p:cNvPicPr>
            <a:picLocks noChangeAspect="1"/>
          </p:cNvPicPr>
          <p:nvPr/>
        </p:nvPicPr>
        <p:blipFill>
          <a:blip r:embed="rId3"/>
          <a:srcRect/>
          <a:stretch>
            <a:fillRect/>
          </a:stretch>
        </p:blipFill>
        <p:spPr>
          <a:xfrm>
            <a:off x="313887" y="4962297"/>
            <a:ext cx="3203650" cy="4543359"/>
          </a:xfrm>
          <a:prstGeom prst="rect">
            <a:avLst/>
          </a:prstGeom>
        </p:spPr>
      </p:pic>
      <p:pic>
        <p:nvPicPr>
          <p:cNvPr id="4" name="Picture 4"/>
          <p:cNvPicPr>
            <a:picLocks noChangeAspect="1"/>
          </p:cNvPicPr>
          <p:nvPr/>
        </p:nvPicPr>
        <p:blipFill>
          <a:blip r:embed="rId4"/>
          <a:srcRect/>
          <a:stretch>
            <a:fillRect/>
          </a:stretch>
        </p:blipFill>
        <p:spPr>
          <a:xfrm>
            <a:off x="2882372" y="5112305"/>
            <a:ext cx="3422559" cy="4603341"/>
          </a:xfrm>
          <a:prstGeom prst="rect">
            <a:avLst/>
          </a:prstGeom>
        </p:spPr>
      </p:pic>
      <p:pic>
        <p:nvPicPr>
          <p:cNvPr id="5" name="Picture 5"/>
          <p:cNvPicPr>
            <a:picLocks noChangeAspect="1"/>
          </p:cNvPicPr>
          <p:nvPr/>
        </p:nvPicPr>
        <p:blipFill>
          <a:blip r:embed="rId5"/>
          <a:srcRect/>
          <a:stretch>
            <a:fillRect/>
          </a:stretch>
        </p:blipFill>
        <p:spPr>
          <a:xfrm>
            <a:off x="11424239" y="4850779"/>
            <a:ext cx="3778362" cy="4874087"/>
          </a:xfrm>
          <a:prstGeom prst="rect">
            <a:avLst/>
          </a:prstGeom>
        </p:spPr>
      </p:pic>
      <p:pic>
        <p:nvPicPr>
          <p:cNvPr id="6" name="Picture 6"/>
          <p:cNvPicPr>
            <a:picLocks noChangeAspect="1"/>
          </p:cNvPicPr>
          <p:nvPr/>
        </p:nvPicPr>
        <p:blipFill>
          <a:blip r:embed="rId6"/>
          <a:srcRect/>
          <a:stretch>
            <a:fillRect/>
          </a:stretch>
        </p:blipFill>
        <p:spPr>
          <a:xfrm>
            <a:off x="8850948" y="4947970"/>
            <a:ext cx="3474655" cy="4621291"/>
          </a:xfrm>
          <a:prstGeom prst="rect">
            <a:avLst/>
          </a:prstGeom>
        </p:spPr>
      </p:pic>
      <p:pic>
        <p:nvPicPr>
          <p:cNvPr id="7" name="Picture 7"/>
          <p:cNvPicPr>
            <a:picLocks noChangeAspect="1"/>
          </p:cNvPicPr>
          <p:nvPr/>
        </p:nvPicPr>
        <p:blipFill>
          <a:blip r:embed="rId7"/>
          <a:srcRect/>
          <a:stretch>
            <a:fillRect/>
          </a:stretch>
        </p:blipFill>
        <p:spPr>
          <a:xfrm>
            <a:off x="14471907" y="5112305"/>
            <a:ext cx="3561169" cy="4612561"/>
          </a:xfrm>
          <a:prstGeom prst="rect">
            <a:avLst/>
          </a:prstGeom>
        </p:spPr>
      </p:pic>
      <p:sp>
        <p:nvSpPr>
          <p:cNvPr id="8" name="TextBox 8"/>
          <p:cNvSpPr txBox="1"/>
          <p:nvPr/>
        </p:nvSpPr>
        <p:spPr>
          <a:xfrm>
            <a:off x="647699" y="297756"/>
            <a:ext cx="16992602" cy="4308828"/>
          </a:xfrm>
          <a:prstGeom prst="rect">
            <a:avLst/>
          </a:prstGeom>
        </p:spPr>
        <p:txBody>
          <a:bodyPr lIns="0" tIns="0" rIns="0" bIns="0" rtlCol="0" anchor="t">
            <a:spAutoFit/>
          </a:bodyPr>
          <a:lstStyle/>
          <a:p>
            <a:pPr>
              <a:lnSpc>
                <a:spcPts val="4900"/>
              </a:lnSpc>
              <a:spcBef>
                <a:spcPct val="0"/>
              </a:spcBef>
            </a:pPr>
            <a:r>
              <a:rPr lang="en-US" sz="3500">
                <a:solidFill>
                  <a:srgbClr val="FFFFFF"/>
                </a:solidFill>
                <a:latin typeface="Lato Bold Italics"/>
              </a:rPr>
              <a:t>Сегодня словари по-прежнему играют колоссальную роль. Они являются носителями огромных массивов полезной и важной информации. Словари помогают людям обучаться и получать новые знания, понимать и истолковывать, переводить и находить синонимы, узнавать происхождение и не только. Кроме того, с их помощью без труда получится пополнить свой словарный запас. Очень удобно, что в настоящее время словари доступны в режиме онлайн. Заручиться их поддержкой можно в любой момент.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45857"/>
        </a:solidFill>
        <a:effectLst/>
      </p:bgPr>
    </p:bg>
    <p:spTree>
      <p:nvGrpSpPr>
        <p:cNvPr id="1" name=""/>
        <p:cNvGrpSpPr/>
        <p:nvPr/>
      </p:nvGrpSpPr>
      <p:grpSpPr>
        <a:xfrm>
          <a:off x="0" y="0"/>
          <a:ext cx="0" cy="0"/>
          <a:chOff x="0" y="0"/>
          <a:chExt cx="0" cy="0"/>
        </a:xfrm>
      </p:grpSpPr>
      <p:sp>
        <p:nvSpPr>
          <p:cNvPr id="2" name="TextBox 2"/>
          <p:cNvSpPr txBox="1"/>
          <p:nvPr/>
        </p:nvSpPr>
        <p:spPr>
          <a:xfrm>
            <a:off x="666752" y="1098903"/>
            <a:ext cx="16954496" cy="8012994"/>
          </a:xfrm>
          <a:prstGeom prst="rect">
            <a:avLst/>
          </a:prstGeom>
        </p:spPr>
        <p:txBody>
          <a:bodyPr lIns="0" tIns="0" rIns="0" bIns="0" rtlCol="0" anchor="t">
            <a:spAutoFit/>
          </a:bodyPr>
          <a:lstStyle/>
          <a:p>
            <a:pPr>
              <a:lnSpc>
                <a:spcPts val="4900"/>
              </a:lnSpc>
              <a:spcBef>
                <a:spcPct val="0"/>
              </a:spcBef>
            </a:pPr>
            <a:r>
              <a:rPr lang="en-US" sz="3500">
                <a:solidFill>
                  <a:srgbClr val="FFFFFF"/>
                </a:solidFill>
                <a:latin typeface="Lato Bold Italics"/>
              </a:rPr>
              <a:t>Библиотека КГЭУ  имеет в своем фонде  много различных  словарей и энциклопедий, таких как : "Толковый словарь живого великорусского языка"</a:t>
            </a:r>
          </a:p>
          <a:p>
            <a:pPr>
              <a:lnSpc>
                <a:spcPts val="4900"/>
              </a:lnSpc>
              <a:spcBef>
                <a:spcPct val="0"/>
              </a:spcBef>
            </a:pPr>
            <a:r>
              <a:rPr lang="en-US" sz="3500">
                <a:solidFill>
                  <a:srgbClr val="FFFFFF"/>
                </a:solidFill>
                <a:latin typeface="Lato Bold Italics"/>
              </a:rPr>
              <a:t>В. Даля,  "Словарь русского языка : Около 60 000 слов и фразеологических выражений" С. И. Ожегова, "Эциклопедический словарь Брокгауза и Ефрона", "Англо-русский политехнический словарь", " Большой русско-английский словарь", "Словарь научной и технической лексики. Английский. Немецкий. Французский. Нидерландский. Русский", "Словарь географических названий зарубежных стран ", "Словарь латинских крылатых слов",  энциклопедию М. Гука "Аппаратные средства IBM PC" , Стоу, Д. "Энциклопедию океанов", "Энциклопедию полимеров", уникальную «Оксфордскую иллюстрированную энциклопедию» , энциклопедию </a:t>
            </a:r>
          </a:p>
          <a:p>
            <a:pPr>
              <a:lnSpc>
                <a:spcPts val="4900"/>
              </a:lnSpc>
              <a:spcBef>
                <a:spcPct val="0"/>
              </a:spcBef>
            </a:pPr>
            <a:r>
              <a:rPr lang="en-US" sz="3500">
                <a:solidFill>
                  <a:srgbClr val="FFFFFF"/>
                </a:solidFill>
                <a:latin typeface="Lato Bold Italics"/>
              </a:rPr>
              <a:t>«История цивилизации в Европе " Ф. Гизо , "Энциклопедию современного управления" Р.Фалмера  , "Энциклопедию этикета"  , и  ещё много других, которые являются истинными кладезями информации.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986</Words>
  <Application>Microsoft Office PowerPoint</Application>
  <PresentationFormat>Произвольный</PresentationFormat>
  <Paragraphs>30</Paragraphs>
  <Slides>15</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15</vt:i4>
      </vt:variant>
    </vt:vector>
  </HeadingPairs>
  <TitlesOfParts>
    <vt:vector size="21" baseType="lpstr">
      <vt:lpstr>Arial</vt:lpstr>
      <vt:lpstr>Lato Italics</vt:lpstr>
      <vt:lpstr>Lato Bold Italics</vt:lpstr>
      <vt:lpstr>Lato Bold Bold Italics</vt:lpstr>
      <vt:lpstr>Calibri</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 ноября — День словарей и энциклопедий</dc:title>
  <dc:creator>user</dc:creator>
  <cp:lastModifiedBy>user</cp:lastModifiedBy>
  <cp:revision>2</cp:revision>
  <dcterms:created xsi:type="dcterms:W3CDTF">2006-08-16T00:00:00Z</dcterms:created>
  <dcterms:modified xsi:type="dcterms:W3CDTF">2021-11-19T12:44:18Z</dcterms:modified>
  <dc:identifier>DAEvbIQOUEs</dc:identifier>
</cp:coreProperties>
</file>