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9" r:id="rId3"/>
    <p:sldId id="257" r:id="rId4"/>
    <p:sldId id="258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17301A-A5AD-47A6-A244-CADCAB6510F5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F400B-0EC5-4055-A535-1FB277B308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F400B-0EC5-4055-A535-1FB277B3080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F400B-0EC5-4055-A535-1FB277B3080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F400B-0EC5-4055-A535-1FB277B3080A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B4DBF-4E25-4F21-8AAF-860913A89E29}" type="datetimeFigureOut">
              <a:rPr lang="ru-RU" smtClean="0"/>
              <a:pPr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28AD8-CCA8-412F-9D2D-419EE3A982E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hyperlink" Target="http://kgeu.ru/Employee/Details/41?idEmp=601" TargetMode="Externa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2"/>
            <a:ext cx="7772400" cy="5976664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tx2"/>
                </a:solidFill>
              </a:rPr>
              <a:t>Институт </a:t>
            </a:r>
            <a:r>
              <a:rPr lang="ru-RU" b="1" i="1" dirty="0" smtClean="0">
                <a:solidFill>
                  <a:schemeClr val="tx2"/>
                </a:solidFill>
              </a:rPr>
              <a:t>электроэнергетики и электроники (</a:t>
            </a:r>
            <a:r>
              <a:rPr lang="ru-RU" b="1" i="1" dirty="0">
                <a:solidFill>
                  <a:schemeClr val="tx2"/>
                </a:solidFill>
              </a:rPr>
              <a:t>ИЭЭ)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00000"/>
                </a:solidFill>
              </a:rPr>
              <a:t>Кафедра 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«</a:t>
            </a:r>
            <a:r>
              <a:rPr lang="ru-RU" b="1" cap="all" dirty="0">
                <a:solidFill>
                  <a:srgbClr val="C00000"/>
                </a:solidFill>
              </a:rPr>
              <a:t>Электрооборудование и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b="1" cap="all" dirty="0">
                <a:solidFill>
                  <a:srgbClr val="C00000"/>
                </a:solidFill>
              </a:rPr>
              <a:t>электрохозяйство предприятий</a:t>
            </a:r>
            <a:r>
              <a:rPr lang="ru-RU" b="1" cap="all" dirty="0" smtClean="0">
                <a:solidFill>
                  <a:srgbClr val="C00000"/>
                </a:solidFill>
              </a:rPr>
              <a:t>, организаций </a:t>
            </a:r>
            <a:r>
              <a:rPr lang="ru-RU" b="1" cap="all" dirty="0">
                <a:solidFill>
                  <a:srgbClr val="C00000"/>
                </a:solidFill>
              </a:rPr>
              <a:t>и учреждений</a:t>
            </a:r>
            <a:r>
              <a:rPr lang="ru-RU" b="1" dirty="0">
                <a:solidFill>
                  <a:srgbClr val="C00000"/>
                </a:solidFill>
              </a:rPr>
              <a:t>»</a:t>
            </a: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(ЭХП</a:t>
            </a:r>
            <a:r>
              <a:rPr lang="ru-RU" b="1" dirty="0" smtClean="0">
                <a:solidFill>
                  <a:srgbClr val="C00000"/>
                </a:solidFill>
              </a:rPr>
              <a:t>)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Направление подготовки</a:t>
            </a:r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tx2">
                    <a:lumMod val="75000"/>
                  </a:schemeClr>
                </a:solidFill>
              </a:rPr>
              <a:t>«Электроэнергетика и электротехника»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88640"/>
            <a:ext cx="6995120" cy="1228998"/>
          </a:xfrm>
        </p:spPr>
        <p:txBody>
          <a:bodyPr>
            <a:normAutofit/>
          </a:bodyPr>
          <a:lstStyle/>
          <a:p>
            <a:r>
              <a:rPr lang="ru-RU" sz="2000" b="1" cap="all" dirty="0" smtClean="0">
                <a:solidFill>
                  <a:srgbClr val="C00000"/>
                </a:solidFill>
              </a:rPr>
              <a:t>Электрооборудование и</a:t>
            </a:r>
            <a:r>
              <a:rPr lang="ru-RU" sz="2000" dirty="0" smtClean="0">
                <a:solidFill>
                  <a:srgbClr val="C00000"/>
                </a:solidFill>
              </a:rPr>
              <a:t/>
            </a:r>
            <a:br>
              <a:rPr lang="ru-RU" sz="2000" dirty="0" smtClean="0">
                <a:solidFill>
                  <a:srgbClr val="C00000"/>
                </a:solidFill>
              </a:rPr>
            </a:br>
            <a:r>
              <a:rPr lang="ru-RU" sz="2000" b="1" cap="all" dirty="0" smtClean="0">
                <a:solidFill>
                  <a:srgbClr val="C00000"/>
                </a:solidFill>
              </a:rPr>
              <a:t>электрохозяйство предприятий, организаций и учреждений</a:t>
            </a:r>
            <a:endParaRPr lang="ru-RU" sz="2000" dirty="0"/>
          </a:p>
        </p:txBody>
      </p:sp>
      <p:pic>
        <p:nvPicPr>
          <p:cNvPr id="4" name="Рисунок 3" descr="https://kgeu.ru/Image/GetImage/30901ecf-f34a-4e67-918a-ef99a1508694"/>
          <p:cNvPicPr/>
          <p:nvPr/>
        </p:nvPicPr>
        <p:blipFill>
          <a:blip r:embed="rId3" cstate="print"/>
          <a:srcRect l="18456" t="12270" r="20569" b="6595"/>
          <a:stretch>
            <a:fillRect/>
          </a:stretch>
        </p:blipFill>
        <p:spPr bwMode="auto">
          <a:xfrm>
            <a:off x="251520" y="116632"/>
            <a:ext cx="1440159" cy="1359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39552" y="1556792"/>
            <a:ext cx="56886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   Кафедра образована в 2005 году выделением из кафедры «Электроснабжение промышленных предприятий» специальности «Электрооборудование и электрохозяйство предприятий, организаций и учреждений». </a:t>
            </a:r>
            <a:endParaRPr lang="ru-RU" dirty="0"/>
          </a:p>
          <a:p>
            <a:r>
              <a:rPr lang="ru-RU" dirty="0"/>
              <a:t> </a:t>
            </a:r>
            <a:r>
              <a:rPr lang="ru-RU" dirty="0" smtClean="0"/>
              <a:t>      С </a:t>
            </a:r>
            <a:r>
              <a:rPr lang="ru-RU" dirty="0"/>
              <a:t>2007 года кафедрой заведует кандидат технических наук, доцент </a:t>
            </a:r>
            <a:r>
              <a:rPr lang="ru-RU" u="sng" dirty="0">
                <a:hlinkClick r:id="rId4"/>
              </a:rPr>
              <a:t>Наталья Владимировна Роженцова</a:t>
            </a:r>
            <a:r>
              <a:rPr lang="ru-RU" dirty="0"/>
              <a:t>, окончившая наш вуз по специальности «Электроснабжение промышленных предприятий» в 1991 году.</a:t>
            </a:r>
          </a:p>
        </p:txBody>
      </p:sp>
      <p:pic>
        <p:nvPicPr>
          <p:cNvPr id="15362" name="Picture 2" descr="https://kgeu.ru/Image/GetImage/1a32d338-9062-4969-82df-2e344cf3e88b"/>
          <p:cNvPicPr>
            <a:picLocks noChangeAspect="1" noChangeArrowheads="1"/>
          </p:cNvPicPr>
          <p:nvPr/>
        </p:nvPicPr>
        <p:blipFill>
          <a:blip r:embed="rId5" cstate="print"/>
          <a:srcRect t="5128"/>
          <a:stretch>
            <a:fillRect/>
          </a:stretch>
        </p:blipFill>
        <p:spPr bwMode="auto">
          <a:xfrm>
            <a:off x="6372200" y="1340768"/>
            <a:ext cx="1872208" cy="2664296"/>
          </a:xfrm>
          <a:prstGeom prst="rect">
            <a:avLst/>
          </a:prstGeom>
          <a:noFill/>
        </p:spPr>
      </p:pic>
      <p:pic>
        <p:nvPicPr>
          <p:cNvPr id="15363" name="Picture 3" descr="D:\Кафедра\ФОТО кафедры\_ФОТО для сайта_\фото сотрудников\vr03F7LqvOM.jpg"/>
          <p:cNvPicPr>
            <a:picLocks noChangeAspect="1" noChangeArrowheads="1"/>
          </p:cNvPicPr>
          <p:nvPr/>
        </p:nvPicPr>
        <p:blipFill>
          <a:blip r:embed="rId6" cstate="print"/>
          <a:srcRect t="4331"/>
          <a:stretch>
            <a:fillRect/>
          </a:stretch>
        </p:blipFill>
        <p:spPr bwMode="auto">
          <a:xfrm>
            <a:off x="7668344" y="4725144"/>
            <a:ext cx="1154105" cy="1656184"/>
          </a:xfrm>
          <a:prstGeom prst="rect">
            <a:avLst/>
          </a:prstGeom>
          <a:noFill/>
        </p:spPr>
      </p:pic>
      <p:pic>
        <p:nvPicPr>
          <p:cNvPr id="15364" name="Picture 4" descr="D:\Кафедра\ФОТО кафедры\_ФОТО для сайта_\фото сотрудников\xd_hdoJ18P8.jpg"/>
          <p:cNvPicPr>
            <a:picLocks noChangeAspect="1" noChangeArrowheads="1"/>
          </p:cNvPicPr>
          <p:nvPr/>
        </p:nvPicPr>
        <p:blipFill>
          <a:blip r:embed="rId7" cstate="print"/>
          <a:srcRect t="7845"/>
          <a:stretch>
            <a:fillRect/>
          </a:stretch>
        </p:blipFill>
        <p:spPr bwMode="auto">
          <a:xfrm>
            <a:off x="1573328" y="4725145"/>
            <a:ext cx="1198471" cy="1656184"/>
          </a:xfrm>
          <a:prstGeom prst="rect">
            <a:avLst/>
          </a:prstGeom>
          <a:noFill/>
        </p:spPr>
      </p:pic>
      <p:pic>
        <p:nvPicPr>
          <p:cNvPr id="15365" name="Picture 5" descr="D:\Кафедра\ФОТО кафедры\_ФОТО для сайта_\фото сотрудников\659.jpg"/>
          <p:cNvPicPr>
            <a:picLocks noChangeAspect="1" noChangeArrowheads="1"/>
          </p:cNvPicPr>
          <p:nvPr/>
        </p:nvPicPr>
        <p:blipFill>
          <a:blip r:embed="rId8" cstate="print"/>
          <a:srcRect t="4167"/>
          <a:stretch>
            <a:fillRect/>
          </a:stretch>
        </p:blipFill>
        <p:spPr bwMode="auto">
          <a:xfrm>
            <a:off x="4067944" y="4725144"/>
            <a:ext cx="1152128" cy="1656184"/>
          </a:xfrm>
          <a:prstGeom prst="rect">
            <a:avLst/>
          </a:prstGeom>
          <a:noFill/>
        </p:spPr>
      </p:pic>
      <p:pic>
        <p:nvPicPr>
          <p:cNvPr id="15366" name="Picture 6" descr="D:\Кафедра\ФОТО кафедры\_ФОТО для сайта_\фото сотрудников\C9BwzO_Nh2o.jpg"/>
          <p:cNvPicPr>
            <a:picLocks noChangeAspect="1" noChangeArrowheads="1"/>
          </p:cNvPicPr>
          <p:nvPr/>
        </p:nvPicPr>
        <p:blipFill>
          <a:blip r:embed="rId9" cstate="print"/>
          <a:srcRect t="4168"/>
          <a:stretch>
            <a:fillRect/>
          </a:stretch>
        </p:blipFill>
        <p:spPr bwMode="auto">
          <a:xfrm>
            <a:off x="2843808" y="4725144"/>
            <a:ext cx="1152128" cy="1655635"/>
          </a:xfrm>
          <a:prstGeom prst="rect">
            <a:avLst/>
          </a:prstGeom>
          <a:noFill/>
        </p:spPr>
      </p:pic>
      <p:pic>
        <p:nvPicPr>
          <p:cNvPr id="15367" name="Picture 7" descr="D:\Кафедра\ФОТО кафедры\_ФОТО для сайта_\фото сотрудников\DSC0200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842" y="4725145"/>
            <a:ext cx="1155357" cy="1656184"/>
          </a:xfrm>
          <a:prstGeom prst="rect">
            <a:avLst/>
          </a:prstGeom>
          <a:noFill/>
        </p:spPr>
      </p:pic>
      <p:pic>
        <p:nvPicPr>
          <p:cNvPr id="15368" name="Picture 8" descr="D:\Кафедра\ФОТО кафедры\_ФОТО для сайта_\фото сотрудников\ghSj4pFTAQg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4725144"/>
            <a:ext cx="1096268" cy="1644402"/>
          </a:xfrm>
          <a:prstGeom prst="rect">
            <a:avLst/>
          </a:prstGeom>
          <a:noFill/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251520" y="465313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6084168" y="4005064"/>
            <a:ext cx="2581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chemeClr val="tx2"/>
                </a:solidFill>
              </a:rPr>
              <a:t>Зав. каф. ЭХП – к.т.н., доц. Роженцова Н.В.</a:t>
            </a:r>
            <a:endParaRPr lang="ru-RU" sz="1200" dirty="0">
              <a:solidFill>
                <a:schemeClr val="tx2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347864" y="4365104"/>
            <a:ext cx="25540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b="1" dirty="0" smtClean="0">
                <a:solidFill>
                  <a:schemeClr val="tx2"/>
                </a:solidFill>
              </a:rPr>
              <a:t>Основной состав ППС кафедры ЭХП</a:t>
            </a:r>
            <a:endParaRPr lang="ru-RU" sz="1200" b="1" dirty="0">
              <a:solidFill>
                <a:schemeClr val="tx2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9512" y="6381328"/>
            <a:ext cx="125547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b="1" dirty="0" smtClean="0">
                <a:solidFill>
                  <a:schemeClr val="tx2"/>
                </a:solidFill>
              </a:rPr>
              <a:t>к.т.н., доц. Фетисов Л.В.</a:t>
            </a:r>
            <a:endParaRPr lang="ru-RU" sz="800" b="1" dirty="0">
              <a:solidFill>
                <a:schemeClr val="tx2"/>
              </a:solidFill>
            </a:endParaRPr>
          </a:p>
        </p:txBody>
      </p:sp>
      <p:pic>
        <p:nvPicPr>
          <p:cNvPr id="15369" name="Picture 9" descr="D:\Кафедра\ФОТО кафедры\фото 2018\DSC08853.JPG"/>
          <p:cNvPicPr>
            <a:picLocks noChangeAspect="1" noChangeArrowheads="1"/>
          </p:cNvPicPr>
          <p:nvPr/>
        </p:nvPicPr>
        <p:blipFill>
          <a:blip r:embed="rId12" cstate="print"/>
          <a:srcRect b="6579"/>
          <a:stretch>
            <a:fillRect/>
          </a:stretch>
        </p:blipFill>
        <p:spPr bwMode="auto">
          <a:xfrm>
            <a:off x="6444208" y="4725144"/>
            <a:ext cx="1182061" cy="1656184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1475656" y="6381328"/>
            <a:ext cx="133081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b="1" dirty="0" smtClean="0">
                <a:solidFill>
                  <a:schemeClr val="tx2"/>
                </a:solidFill>
              </a:rPr>
              <a:t>д.т.н., проф. Рудаков А.И.</a:t>
            </a:r>
            <a:endParaRPr lang="ru-RU" sz="800" b="1" dirty="0">
              <a:solidFill>
                <a:schemeClr val="tx2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771800" y="6381328"/>
            <a:ext cx="134043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b="1" dirty="0" smtClean="0">
                <a:solidFill>
                  <a:schemeClr val="tx2"/>
                </a:solidFill>
              </a:rPr>
              <a:t>к.т.н., доц. Денисова А.Р..</a:t>
            </a:r>
            <a:endParaRPr lang="ru-RU" sz="800" b="1" dirty="0">
              <a:solidFill>
                <a:schemeClr val="tx2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995936" y="6381328"/>
            <a:ext cx="126028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b="1" dirty="0" smtClean="0">
                <a:solidFill>
                  <a:schemeClr val="tx2"/>
                </a:solidFill>
              </a:rPr>
              <a:t>к.т.н., доц. Сидоров А.Е.</a:t>
            </a:r>
            <a:endParaRPr lang="ru-RU" sz="800" b="1" dirty="0">
              <a:solidFill>
                <a:schemeClr val="tx2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220072" y="6381328"/>
            <a:ext cx="131799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b="1" dirty="0" smtClean="0">
                <a:solidFill>
                  <a:schemeClr val="tx2"/>
                </a:solidFill>
              </a:rPr>
              <a:t>к.т.н., доц. Мулюкин К.Н.</a:t>
            </a:r>
            <a:endParaRPr lang="ru-RU" sz="800" b="1" dirty="0">
              <a:solidFill>
                <a:schemeClr val="tx2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372200" y="6381328"/>
            <a:ext cx="125707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b="1" dirty="0" smtClean="0">
                <a:solidFill>
                  <a:schemeClr val="tx2"/>
                </a:solidFill>
              </a:rPr>
              <a:t>к.т.н., доц. Иванова В.Р.</a:t>
            </a:r>
            <a:endParaRPr lang="ru-RU" sz="800" b="1" dirty="0">
              <a:solidFill>
                <a:schemeClr val="tx2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668344" y="6381328"/>
            <a:ext cx="122341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b="1" dirty="0" smtClean="0">
                <a:solidFill>
                  <a:schemeClr val="tx2"/>
                </a:solidFill>
              </a:rPr>
              <a:t>к.т.н., ст.пр. Ильин О.В.</a:t>
            </a:r>
            <a:endParaRPr lang="ru-RU" sz="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148064" y="109619"/>
            <a:ext cx="3995936" cy="642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180975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>	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Кафедра ЭХП готовит магистров по ОП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«Техническое и информационное обеспечение проектирования и функционирования электротехнического хозяйства потребителей»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направления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13.04.02 «Электроэнергетика и электротехника»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(срок обучения: очная форма обучения – 2 года, заочная форма обучения – 2,5 года).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Основными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преподаваемыми на кафедре дисциплинами магистратуры являются: 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Проектирование автоматизированных систем управления в электроэнергетике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»,</a:t>
            </a: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Энергетическое обследование промышленных и коммунальных предприятий», 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Интеллектуальные и активно-адаптивные сети», 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Проектирование электроэнергетических сетей и режимов их работы», 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Надежность и устойчивость электроэнергетических систем», 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Современные технологии проектирования в электроэнергетике», 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Методы и организация научных экспериментов», 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pPr lvl="0" indent="180975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269875" algn="l"/>
              </a:tabLst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Инновации в энергетике» и др.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D:\Кафедра\ФОТО кафедры\фото для буклета\фото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2987824" cy="2018734"/>
          </a:xfrm>
          <a:prstGeom prst="rect">
            <a:avLst/>
          </a:prstGeom>
          <a:noFill/>
        </p:spPr>
      </p:pic>
      <p:pic>
        <p:nvPicPr>
          <p:cNvPr id="1027" name="Picture 3" descr="D:\Кафедра\ФОТО кафедры\2016\фото с защиты весна 2016\Фотоотчет 27.06.2016\DSC_07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348880"/>
            <a:ext cx="3096344" cy="2056527"/>
          </a:xfrm>
          <a:prstGeom prst="rect">
            <a:avLst/>
          </a:prstGeom>
          <a:noFill/>
        </p:spPr>
      </p:pic>
      <p:pic>
        <p:nvPicPr>
          <p:cNvPr id="1029" name="Picture 5" descr="https://kgeu.ru/Image/GetImage/0c1bdca2-5a80-4475-9b46-478a2e79d2a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188640"/>
            <a:ext cx="1832539" cy="1224136"/>
          </a:xfrm>
          <a:prstGeom prst="rect">
            <a:avLst/>
          </a:prstGeom>
          <a:noFill/>
        </p:spPr>
      </p:pic>
      <p:pic>
        <p:nvPicPr>
          <p:cNvPr id="1031" name="Picture 7" descr="https://kgeu.ru/Image/GetImage/7f8be788-899c-4ffb-b32f-b792aa50f2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581128"/>
            <a:ext cx="3635896" cy="2043374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275856" y="1484784"/>
            <a:ext cx="1728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</a:rPr>
              <a:t>По всем базовым дисциплинам на кафедре оборудованы лаборатории</a:t>
            </a:r>
            <a:endParaRPr lang="ru-RU" sz="1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2276872"/>
            <a:ext cx="1800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/>
              <a:t>Лаборатории и учебные классы кафедры оснащены действующим оборудованием мировых брендов, которое используется в процессе обучения. На кафедре есть свой дисплейный класс </a:t>
            </a:r>
            <a:r>
              <a:rPr lang="ru-RU" sz="1000" b="1" dirty="0" err="1" smtClean="0"/>
              <a:t>c</a:t>
            </a:r>
            <a:r>
              <a:rPr lang="ru-RU" sz="1000" b="1" dirty="0" smtClean="0"/>
              <a:t> доступом в </a:t>
            </a:r>
            <a:r>
              <a:rPr lang="ru-RU" sz="1000" b="1" dirty="0" err="1" smtClean="0"/>
              <a:t>Internet</a:t>
            </a:r>
            <a:r>
              <a:rPr lang="ru-RU" sz="1000" b="1" dirty="0" smtClean="0"/>
              <a:t>, где студенты осваивают такие специализированные программы, как </a:t>
            </a:r>
            <a:r>
              <a:rPr lang="en-US" sz="1000" b="1" dirty="0" err="1" smtClean="0"/>
              <a:t>NanoCFD</a:t>
            </a:r>
            <a:r>
              <a:rPr lang="ru-RU" sz="1000" b="1" dirty="0" smtClean="0"/>
              <a:t>,  </a:t>
            </a:r>
            <a:r>
              <a:rPr lang="ru-RU" sz="1000" b="1" dirty="0" err="1" smtClean="0"/>
              <a:t>AutoCAD</a:t>
            </a:r>
            <a:r>
              <a:rPr lang="ru-RU" sz="1000" b="1" dirty="0" smtClean="0"/>
              <a:t>, </a:t>
            </a:r>
            <a:r>
              <a:rPr lang="ru-RU" sz="1000" b="1" dirty="0" smtClean="0"/>
              <a:t>Компас, </a:t>
            </a:r>
            <a:r>
              <a:rPr lang="ru-RU" sz="1000" b="1" dirty="0" err="1" smtClean="0"/>
              <a:t>MATLab</a:t>
            </a:r>
            <a:r>
              <a:rPr lang="ru-RU" sz="1000" b="1" dirty="0" smtClean="0"/>
              <a:t>, </a:t>
            </a:r>
            <a:r>
              <a:rPr lang="ru-RU" sz="1000" b="1" dirty="0" err="1" smtClean="0"/>
              <a:t>DIALux</a:t>
            </a:r>
            <a:r>
              <a:rPr lang="ru-RU" sz="1000" b="1" dirty="0" smtClean="0"/>
              <a:t> и др.</a:t>
            </a:r>
            <a:endParaRPr lang="ru-RU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6093296"/>
            <a:ext cx="453650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tx2">
                    <a:lumMod val="50000"/>
                  </a:schemeClr>
                </a:solidFill>
              </a:rPr>
              <a:t>Любой преподаватель заинтересован в том, чтобы процесс обучения происходил с применением самых современных и наукоемких решений, отвечающих сегодняшним требованиям безопасности и надежности</a:t>
            </a:r>
            <a:endParaRPr lang="ru-RU" sz="1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79512" y="111696"/>
            <a:ext cx="4824536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ru-RU" sz="1100" b="1" i="0" strike="noStrike" cap="none" normalizeH="0" baseline="0" dirty="0" smtClean="0">
                <a:ln>
                  <a:noFill/>
                </a:ln>
                <a:solidFill>
                  <a:srgbClr val="8B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ВЫПУСКНИКИ КАФЕДРЫ ЭХП ПОЛУЧАЮТ НЕОБХОДИМЫЕ ЗНАНИЯ по: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rgbClr val="8B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Электроснабжению (проектированию систем электроснабжения на напряжение от 220 до 0,4 кВ, проектированию систем освещения промышленных и общественных зданий);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Водо</a:t>
            </a: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и теплоснабжению предприятий  и систем ЖКХ;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Проектированию, эксплуатации и регулированию электропривода;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Расчету токов короткого замыкания на напряжение до и выше 1 кВ;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Выбору электрических аппаратов управления и защиты;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Диагностике электрооборудования;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Электромагнитной совместимости;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Энергосбережению;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Релейной защите и автоматизации;</a:t>
            </a: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11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Монтажу, наладке и эксплуатации электрооборудования.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67483"/>
            <a:ext cx="2232248" cy="162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 descr="D:\Кафедра\ФОТО кафедры\2016\сидоров\IMG-20161123-WA0021.jpg"/>
          <p:cNvPicPr>
            <a:picLocks noChangeAspect="1" noChangeArrowheads="1"/>
          </p:cNvPicPr>
          <p:nvPr/>
        </p:nvPicPr>
        <p:blipFill>
          <a:blip r:embed="rId4" cstate="print"/>
          <a:srcRect l="13660" r="14393"/>
          <a:stretch>
            <a:fillRect/>
          </a:stretch>
        </p:blipFill>
        <p:spPr bwMode="auto">
          <a:xfrm>
            <a:off x="5076055" y="260648"/>
            <a:ext cx="2099037" cy="1944216"/>
          </a:xfrm>
          <a:prstGeom prst="rect">
            <a:avLst/>
          </a:prstGeom>
          <a:noFill/>
        </p:spPr>
      </p:pic>
      <p:pic>
        <p:nvPicPr>
          <p:cNvPr id="2053" name="Picture 5" descr="D:\Кафедра\ФОТО кафедры\Защиты 2018\Защиты вкр заочники февраль 2018\Защиты вкр заочники февраль 2018\IMG-20180207-WA0065.jpg"/>
          <p:cNvPicPr>
            <a:picLocks noChangeAspect="1" noChangeArrowheads="1"/>
          </p:cNvPicPr>
          <p:nvPr/>
        </p:nvPicPr>
        <p:blipFill>
          <a:blip r:embed="rId5" cstate="print"/>
          <a:srcRect l="5603" t="20749" b="7851"/>
          <a:stretch>
            <a:fillRect/>
          </a:stretch>
        </p:blipFill>
        <p:spPr bwMode="auto">
          <a:xfrm>
            <a:off x="7308304" y="260648"/>
            <a:ext cx="1656184" cy="939533"/>
          </a:xfrm>
          <a:prstGeom prst="rect">
            <a:avLst/>
          </a:prstGeom>
          <a:noFill/>
        </p:spPr>
      </p:pic>
      <p:pic>
        <p:nvPicPr>
          <p:cNvPr id="1029" name="Picture 5" descr="https://pp.userapi.com/c627122/v627122335/390cd/elRIDm2fDu8.jpg"/>
          <p:cNvPicPr>
            <a:picLocks noChangeAspect="1" noChangeArrowheads="1"/>
          </p:cNvPicPr>
          <p:nvPr/>
        </p:nvPicPr>
        <p:blipFill>
          <a:blip r:embed="rId6" cstate="print"/>
          <a:srcRect l="10811" t="17767" b="5754"/>
          <a:stretch>
            <a:fillRect/>
          </a:stretch>
        </p:blipFill>
        <p:spPr bwMode="auto">
          <a:xfrm>
            <a:off x="7308304" y="1268760"/>
            <a:ext cx="1638182" cy="936104"/>
          </a:xfrm>
          <a:prstGeom prst="rect">
            <a:avLst/>
          </a:prstGeom>
          <a:noFill/>
        </p:spPr>
      </p:pic>
      <p:pic>
        <p:nvPicPr>
          <p:cNvPr id="1030" name="Picture 6" descr="D:\Кафедра\ФОТО кафедры\ГОС БАК\DSC_2217~2.JPG"/>
          <p:cNvPicPr>
            <a:picLocks noChangeAspect="1" noChangeArrowheads="1"/>
          </p:cNvPicPr>
          <p:nvPr/>
        </p:nvPicPr>
        <p:blipFill>
          <a:blip r:embed="rId7" cstate="print">
            <a:lum bright="-10000"/>
          </a:blip>
          <a:srcRect l="7845"/>
          <a:stretch>
            <a:fillRect/>
          </a:stretch>
        </p:blipFill>
        <p:spPr bwMode="auto">
          <a:xfrm>
            <a:off x="245641" y="4509120"/>
            <a:ext cx="2477394" cy="1512168"/>
          </a:xfrm>
          <a:prstGeom prst="rect">
            <a:avLst/>
          </a:prstGeom>
          <a:noFill/>
        </p:spPr>
      </p:pic>
      <p:pic>
        <p:nvPicPr>
          <p:cNvPr id="1032" name="Picture 8" descr="https://pp.userapi.com/c834103/v834103464/11208c/hMRF8dTX5Fw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4509120"/>
            <a:ext cx="2232248" cy="1489397"/>
          </a:xfrm>
          <a:prstGeom prst="rect">
            <a:avLst/>
          </a:prstGeom>
          <a:noFill/>
        </p:spPr>
      </p:pic>
      <p:pic>
        <p:nvPicPr>
          <p:cNvPr id="1034" name="Picture 10" descr="https://pp.userapi.com/c841237/v841237000/722d/3pO85KaITps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27784" y="2780900"/>
            <a:ext cx="2448271" cy="1632499"/>
          </a:xfrm>
          <a:prstGeom prst="rect">
            <a:avLst/>
          </a:prstGeom>
          <a:noFill/>
        </p:spPr>
      </p:pic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5364088" y="2420888"/>
            <a:ext cx="3600400" cy="227754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Научные </a:t>
            </a:r>
            <a:r>
              <a:rPr lang="ru-RU" sz="1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исследования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175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indent="457200"/>
            <a:r>
              <a:rPr lang="ru-RU" sz="1200" dirty="0" smtClean="0">
                <a:latin typeface="Arial" pitchFamily="34" charset="0"/>
                <a:cs typeface="Arial" pitchFamily="34" charset="0"/>
              </a:rPr>
              <a:t>Студенты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кафедры ведут активную научно-исследовательскую работу, принимают участие в международных и региональных научно-технических конференциях и конкурсах,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олимпиадах, занимая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призовые места. За особые успехи в учебе и научной деятельности студентам и аспирантам кафедры назначаются стипендии  Президента и Правительства РФ, Академии наук РТ, АО «Татэнерго», Ученого совета КГЭУ и другие именные стипендии.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D:\Кафедра\ФОТО кафедры\__фото кафдры 2019\09-04-19\EPX0191.jpg"/>
          <p:cNvPicPr>
            <a:picLocks noChangeAspect="1" noChangeArrowheads="1"/>
          </p:cNvPicPr>
          <p:nvPr/>
        </p:nvPicPr>
        <p:blipFill>
          <a:blip r:embed="rId10" cstate="print"/>
          <a:srcRect t="6493"/>
          <a:stretch>
            <a:fillRect/>
          </a:stretch>
        </p:blipFill>
        <p:spPr bwMode="auto">
          <a:xfrm>
            <a:off x="5724129" y="4774709"/>
            <a:ext cx="2923824" cy="18226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Кафедра\ФОТО кафедры\2016\выездная лаба 2016\EUCIqi_u4r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2304256" cy="1537670"/>
          </a:xfrm>
          <a:prstGeom prst="rect">
            <a:avLst/>
          </a:prstGeom>
          <a:noFill/>
        </p:spPr>
      </p:pic>
      <p:pic>
        <p:nvPicPr>
          <p:cNvPr id="1028" name="Picture 4" descr="D:\Кафедра\ФОТО кафедры\Выезная лабораторная работа по ЭиЭА гр. ЭХП-1-07\DSC08879.JPG"/>
          <p:cNvPicPr>
            <a:picLocks noChangeAspect="1" noChangeArrowheads="1"/>
          </p:cNvPicPr>
          <p:nvPr/>
        </p:nvPicPr>
        <p:blipFill>
          <a:blip r:embed="rId4" cstate="print"/>
          <a:srcRect t="4396"/>
          <a:stretch>
            <a:fillRect/>
          </a:stretch>
        </p:blipFill>
        <p:spPr bwMode="auto">
          <a:xfrm>
            <a:off x="2699792" y="260648"/>
            <a:ext cx="2448272" cy="1566875"/>
          </a:xfrm>
          <a:prstGeom prst="rect">
            <a:avLst/>
          </a:prstGeom>
          <a:noFill/>
        </p:spPr>
      </p:pic>
      <p:cxnSp>
        <p:nvCxnSpPr>
          <p:cNvPr id="8" name="Прямая соединительная линия 7"/>
          <p:cNvCxnSpPr/>
          <p:nvPr/>
        </p:nvCxnSpPr>
        <p:spPr>
          <a:xfrm flipH="1">
            <a:off x="5220072" y="116632"/>
            <a:ext cx="72008" cy="65527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 l="7843" t="17063" r="9804"/>
          <a:stretch>
            <a:fillRect/>
          </a:stretch>
        </p:blipFill>
        <p:spPr bwMode="auto">
          <a:xfrm>
            <a:off x="251520" y="1916832"/>
            <a:ext cx="2304256" cy="154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6" cstate="print"/>
          <a:srcRect l="8571"/>
          <a:stretch>
            <a:fillRect/>
          </a:stretch>
        </p:blipFill>
        <p:spPr bwMode="auto">
          <a:xfrm>
            <a:off x="2688990" y="1916832"/>
            <a:ext cx="245907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251520" y="3573016"/>
            <a:ext cx="4896544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200" b="1" dirty="0" smtClean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БАЗОВАЯ КАФЕДРА</a:t>
            </a:r>
            <a:endParaRPr lang="ru-RU" sz="12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300" dirty="0" smtClean="0"/>
              <a:t>        В 2016 году создана базовая кафедра «Проектирование и эксплуатация электротехнического оборудования» при ООО «</a:t>
            </a:r>
            <a:r>
              <a:rPr lang="ru-RU" sz="1300" dirty="0" err="1" smtClean="0"/>
              <a:t>СервисМонтажИнтеграция</a:t>
            </a:r>
            <a:r>
              <a:rPr lang="ru-RU" sz="1300" dirty="0" smtClean="0"/>
              <a:t>».</a:t>
            </a:r>
            <a:endParaRPr lang="ru-RU" sz="1300" dirty="0"/>
          </a:p>
        </p:txBody>
      </p:sp>
      <p:sp>
        <p:nvSpPr>
          <p:cNvPr id="21" name="Содержимое 1"/>
          <p:cNvSpPr txBox="1">
            <a:spLocks/>
          </p:cNvSpPr>
          <p:nvPr/>
        </p:nvSpPr>
        <p:spPr>
          <a:xfrm>
            <a:off x="251520" y="4437112"/>
            <a:ext cx="4752528" cy="144016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ru-RU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Основные сферы сотрудничества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180000" marR="0" lvl="0" indent="-180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привлечение специалистов предприятия к работе в ГАК;</a:t>
            </a:r>
          </a:p>
          <a:p>
            <a:pPr marL="180000" marR="0" lvl="0" indent="-180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совместная актуализация тем ВКР;</a:t>
            </a:r>
          </a:p>
          <a:p>
            <a:pPr marL="180000" marR="0" lvl="0" indent="-180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направление студентов на предприятие для прохождение производственной и преддипломной практик;</a:t>
            </a:r>
          </a:p>
          <a:p>
            <a:pPr marL="180000" marR="0" lvl="0" indent="-180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выездные защиты ВКР;</a:t>
            </a:r>
          </a:p>
          <a:p>
            <a:pPr marL="180000" marR="0" lvl="0" indent="-1800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трудоустройство выпускников.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5805264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      Представитель базовой кафедры от предприятия - </a:t>
            </a:r>
            <a:r>
              <a:rPr lang="ru-RU" sz="1200" dirty="0" err="1" smtClean="0"/>
              <a:t>Валеев</a:t>
            </a:r>
            <a:r>
              <a:rPr lang="ru-RU" sz="1200" dirty="0" smtClean="0"/>
              <a:t> Ринат </a:t>
            </a:r>
            <a:r>
              <a:rPr lang="ru-RU" sz="1200" dirty="0" err="1" smtClean="0"/>
              <a:t>Агимиуллович</a:t>
            </a:r>
            <a:r>
              <a:rPr lang="ru-RU" sz="1200" dirty="0" smtClean="0"/>
              <a:t> - заместитель директора ООО «</a:t>
            </a:r>
            <a:r>
              <a:rPr lang="ru-RU" sz="1200" dirty="0" err="1" smtClean="0"/>
              <a:t>СервисМонтаж-Интеграция</a:t>
            </a:r>
            <a:r>
              <a:rPr lang="ru-RU" sz="1200" dirty="0" smtClean="0"/>
              <a:t>» по работе с корпоративными клиентами, </a:t>
            </a:r>
            <a:r>
              <a:rPr lang="ru-RU" sz="1200" dirty="0" err="1" smtClean="0"/>
              <a:t>к.т.н</a:t>
            </a:r>
            <a:r>
              <a:rPr lang="ru-RU" sz="1200" dirty="0" smtClean="0"/>
              <a:t>, доцент.</a:t>
            </a:r>
            <a:endParaRPr lang="ru-RU" sz="1200" dirty="0"/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5436096" y="43789"/>
            <a:ext cx="370790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Объектами профессиональной деятельности выпускников кафедры, освоивших программу магистратуры, </a:t>
            </a:r>
            <a:r>
              <a:rPr lang="ru-RU" sz="1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являются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175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электрические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машины, трансформаторы, электромеханические комплексы и системы, включая их управление и регулирование; электрические и электронные аппараты, комплексы и системы электромеханических и электронных аппаратов, автоматические устройства и системы управления потоками энергии;</a:t>
            </a:r>
          </a:p>
          <a:p>
            <a:pPr lvl="0">
              <a:buFont typeface="Wingdings" pitchFamily="2" charset="2"/>
              <a:buChar char="§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электромагнитные системы и устройства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механизмов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lvl="0">
              <a:buFont typeface="Wingdings" pitchFamily="2" charset="2"/>
              <a:buChar char="§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электрическая изоляция электроэнергетических и электротехнических устройств, кабельные изделия и провода, электрические конденсаторы, материалы и системы электрической изоляции кабелей, электрических конденсаторов;</a:t>
            </a:r>
          </a:p>
          <a:p>
            <a:pPr lvl="0">
              <a:buFont typeface="Wingdings" pitchFamily="2" charset="2"/>
              <a:buChar char="§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электрический привод и автоматика механизмов и технологических комплексов в различных отраслях хозяйства; </a:t>
            </a:r>
          </a:p>
          <a:p>
            <a:pPr lvl="0">
              <a:buFont typeface="Wingdings" pitchFamily="2" charset="2"/>
              <a:buChar char="§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электроэнергетические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системы, преобразовательные устройства и электроприводы энергетических, технологических и вспомогательных установок, их системы автоматизации;</a:t>
            </a:r>
          </a:p>
          <a:p>
            <a:pPr lvl="0">
              <a:buFont typeface="Wingdings" pitchFamily="2" charset="2"/>
              <a:buChar char="§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электрическое хозяйство промышленных предприятий, все заводское электрооборудование низкого и высокого напряжения, электротехнические установки, сети предприятий, организаций и учреждений; </a:t>
            </a:r>
          </a:p>
          <a:p>
            <a:pPr lvl="0">
              <a:buFont typeface="Wingdings" pitchFamily="2" charset="2"/>
              <a:buChar char="§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проекты в электротехнике.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440</Words>
  <Application>Microsoft Office PowerPoint</Application>
  <PresentationFormat>Экран (4:3)</PresentationFormat>
  <Paragraphs>61</Paragraphs>
  <Slides>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Институт электроэнергетики и электроники (ИЭЭ) Кафедра  «Электрооборудование и электрохозяйство предприятий, организаций и учреждений» (ЭХП) Направление подготовки «Электроэнергетика и электротехника» </vt:lpstr>
      <vt:lpstr>Электрооборудование и электрохозяйство предприятий, организаций и учреждений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Институт электроэнергетики и электроники (ИЭЭ) Кафедра  «Электрооборудование и электрохозяйство предприятий, организаций и учреждений» (ЭХП) Направление подготовки «Электроэнергетика и электротехника»</dc:title>
  <dc:creator>rozhencova.nv</dc:creator>
  <cp:lastModifiedBy>rozhencova.nv</cp:lastModifiedBy>
  <cp:revision>34</cp:revision>
  <dcterms:created xsi:type="dcterms:W3CDTF">2018-05-17T12:05:51Z</dcterms:created>
  <dcterms:modified xsi:type="dcterms:W3CDTF">2019-04-15T11:40:26Z</dcterms:modified>
</cp:coreProperties>
</file>