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1" r:id="rId2"/>
  </p:sldMasterIdLst>
  <p:notesMasterIdLst>
    <p:notesMasterId r:id="rId8"/>
  </p:notesMasterIdLst>
  <p:sldIdLst>
    <p:sldId id="271" r:id="rId3"/>
    <p:sldId id="276" r:id="rId4"/>
    <p:sldId id="282" r:id="rId5"/>
    <p:sldId id="283" r:id="rId6"/>
    <p:sldId id="275" r:id="rId7"/>
  </p:sldIdLst>
  <p:sldSz cx="12192000" cy="6858000"/>
  <p:notesSz cx="9928225" cy="6797675"/>
  <p:defaultTextStyle>
    <a:defPPr>
      <a:defRPr lang="ru-RU"/>
    </a:defPPr>
    <a:lvl1pPr marL="0" algn="l" defTabSz="914400">
      <a:defRPr sz="18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>
      <a:defRPr sz="18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>
      <a:defRPr sz="18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>
      <a:defRPr sz="18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>
      <a:defRPr sz="18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>
      <a:defRPr sz="18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>
      <a:defRPr sz="18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>
      <a:defRPr sz="18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>
      <a:defRPr sz="18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0000"/>
    <a:srgbClr val="A5002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748" autoAdjust="0"/>
    <p:restoredTop sz="94660"/>
  </p:normalViewPr>
  <p:slideViewPr>
    <p:cSldViewPr>
      <p:cViewPr>
        <p:scale>
          <a:sx n="113" d="100"/>
          <a:sy n="113" d="100"/>
        </p:scale>
        <p:origin x="-114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heme" Target="theme/theme1.xml"/><Relationship Id="rId5" Type="http://schemas.openxmlformats.org/officeDocument/2006/relationships/slide" Target="slides/slide3.xml"/><Relationship Id="rId1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2231" cy="341458"/>
          </a:xfrm>
          <a:prstGeom prst="rect">
            <a:avLst/>
          </a:prstGeom>
        </p:spPr>
        <p:txBody>
          <a:bodyPr vert="horz" lIns="80284" tIns="40142" rIns="80284" bIns="40142" rtlCol="0"/>
          <a:lstStyle>
            <a:lvl1pPr algn="l">
              <a:defRPr sz="11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623409" y="0"/>
            <a:ext cx="4302231" cy="341458"/>
          </a:xfrm>
          <a:prstGeom prst="rect">
            <a:avLst/>
          </a:prstGeom>
        </p:spPr>
        <p:txBody>
          <a:bodyPr vert="horz" lIns="80284" tIns="40142" rIns="80284" bIns="40142" rtlCol="0"/>
          <a:lstStyle>
            <a:lvl1pPr algn="r">
              <a:defRPr sz="1100"/>
            </a:lvl1pPr>
          </a:lstStyle>
          <a:p>
            <a:fld id="{A7E2AFC6-7519-4A28-848B-C49E7D67F31F}" type="datetimeFigureOut">
              <a:rPr lang="ru-RU" smtClean="0"/>
              <a:t>21.07.2023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2925763" y="849313"/>
            <a:ext cx="4076700" cy="229393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0284" tIns="40142" rIns="80284" bIns="40142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992823" y="3271382"/>
            <a:ext cx="7942580" cy="2676584"/>
          </a:xfrm>
          <a:prstGeom prst="rect">
            <a:avLst/>
          </a:prstGeom>
        </p:spPr>
        <p:txBody>
          <a:bodyPr vert="horz" lIns="80284" tIns="40142" rIns="80284" bIns="40142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6456219"/>
            <a:ext cx="4302231" cy="341457"/>
          </a:xfrm>
          <a:prstGeom prst="rect">
            <a:avLst/>
          </a:prstGeom>
        </p:spPr>
        <p:txBody>
          <a:bodyPr vert="horz" lIns="80284" tIns="40142" rIns="80284" bIns="40142" rtlCol="0" anchor="b"/>
          <a:lstStyle>
            <a:lvl1pPr algn="l">
              <a:defRPr sz="11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623409" y="6456219"/>
            <a:ext cx="4302231" cy="341457"/>
          </a:xfrm>
          <a:prstGeom prst="rect">
            <a:avLst/>
          </a:prstGeom>
        </p:spPr>
        <p:txBody>
          <a:bodyPr vert="horz" lIns="80284" tIns="40142" rIns="80284" bIns="40142" rtlCol="0" anchor="b"/>
          <a:lstStyle>
            <a:lvl1pPr algn="r">
              <a:defRPr sz="1100"/>
            </a:lvl1pPr>
          </a:lstStyle>
          <a:p>
            <a:fld id="{5DF96417-FF24-433A-8BA7-DC6DABF0E76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29816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3.png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 bwMode="auto"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 bwMode="auto"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2739776-E079-4529-887B-EEB4FD930D54}" type="datetimeFigureOut">
              <a:rPr lang="ru-RU"/>
              <a:t>21.07.2023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32E80AA-5522-4A6F-909A-8BABC1F529C1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2739776-E079-4529-887B-EEB4FD930D54}" type="datetimeFigureOut">
              <a:rPr lang="ru-RU"/>
              <a:t>21.07.2023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32E80AA-5522-4A6F-909A-8BABC1F529C1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 bwMode="auto"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2739776-E079-4529-887B-EEB4FD930D54}" type="datetimeFigureOut">
              <a:rPr lang="ru-RU"/>
              <a:t>21.07.2023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32E80AA-5522-4A6F-909A-8BABC1F529C1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 bwMode="auto">
          <a:xfrm>
            <a:off x="838200" y="1825625"/>
            <a:ext cx="5181600" cy="4351338"/>
          </a:xfrm>
        </p:spPr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 bwMode="auto">
          <a:xfrm>
            <a:off x="6172200" y="1825625"/>
            <a:ext cx="5181600" cy="4351338"/>
          </a:xfrm>
        </p:spPr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2739776-E079-4529-887B-EEB4FD930D54}" type="datetimeFigureOut">
              <a:rPr lang="ru-RU"/>
              <a:t>21.07.2023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32E80AA-5522-4A6F-909A-8BABC1F529C1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839788" y="365125"/>
            <a:ext cx="10515600" cy="1325563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 bwMode="auto"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 bwMode="auto">
          <a:xfrm>
            <a:off x="839788" y="2505074"/>
            <a:ext cx="5157787" cy="3684588"/>
          </a:xfrm>
        </p:spPr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 bwMode="auto"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 bwMode="auto">
          <a:xfrm>
            <a:off x="6172200" y="2505074"/>
            <a:ext cx="5183188" cy="3684588"/>
          </a:xfrm>
        </p:spPr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2739776-E079-4529-887B-EEB4FD930D54}" type="datetimeFigureOut">
              <a:rPr lang="ru-RU"/>
              <a:t>21.07.2023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32E80AA-5522-4A6F-909A-8BABC1F529C1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2739776-E079-4529-887B-EEB4FD930D54}" type="datetimeFigureOut">
              <a:rPr lang="ru-RU"/>
              <a:t>21.07.2023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32E80AA-5522-4A6F-909A-8BABC1F529C1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2739776-E079-4529-887B-EEB4FD930D54}" type="datetimeFigureOut">
              <a:rPr lang="ru-RU"/>
              <a:t>21.07.2023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32E80AA-5522-4A6F-909A-8BABC1F529C1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 bwMode="auto"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2739776-E079-4529-887B-EEB4FD930D54}" type="datetimeFigureOut">
              <a:rPr lang="ru-RU"/>
              <a:t>21.07.2023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32E80AA-5522-4A6F-909A-8BABC1F529C1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 bwMode="auto"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>
              <a:defRPr/>
            </a:pP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2739776-E079-4529-887B-EEB4FD930D54}" type="datetimeFigureOut">
              <a:rPr lang="ru-RU"/>
              <a:t>21.07.2023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32E80AA-5522-4A6F-909A-8BABC1F529C1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2739776-E079-4529-887B-EEB4FD930D54}" type="datetimeFigureOut">
              <a:rPr lang="ru-RU"/>
              <a:t>21.07.2023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32E80AA-5522-4A6F-909A-8BABC1F529C1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724900" y="365125"/>
            <a:ext cx="2628900" cy="5811838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838200" y="365125"/>
            <a:ext cx="7734300" cy="5811838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2739776-E079-4529-887B-EEB4FD930D54}" type="datetimeFigureOut">
              <a:rPr lang="ru-RU"/>
              <a:t>21.07.2023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32E80AA-5522-4A6F-909A-8BABC1F529C1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Title Slid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 bwMode="auto">
          <a:xfrm>
            <a:off x="914400" y="2125980"/>
            <a:ext cx="10363201" cy="3000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 bwMode="auto">
          <a:xfrm>
            <a:off x="1828800" y="3840480"/>
            <a:ext cx="8534400" cy="26161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 bwMode="auto"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554492">
              <a:defRPr/>
            </a:pPr>
            <a:endParaRPr lang="ru-RU" sz="110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 bwMode="auto"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554492">
              <a:defRPr/>
            </a:pPr>
            <a:fld id="{1D8BD707-D9CF-40AE-B4C6-C98DA3205C09}" type="datetimeFigureOut">
              <a:rPr lang="en-US" sz="1100">
                <a:solidFill>
                  <a:prstClr val="black">
                    <a:tint val="75000"/>
                  </a:prstClr>
                </a:solidFill>
              </a:rPr>
              <a:t>7/21/2023</a:t>
            </a:fld>
            <a:endParaRPr lang="en-US" sz="110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 bwMode="auto"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554492">
              <a:defRPr/>
            </a:pPr>
            <a:fld id="{B6F15528-21DE-4FAA-801E-634DDDAF4B2B}" type="slidenum">
              <a:rPr lang="ru-RU" sz="110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ru-RU" sz="110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Title and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 bwMode="auto">
          <a:xfrm>
            <a:off x="6426861" y="1661434"/>
            <a:ext cx="2408363" cy="181909"/>
          </a:xfrm>
        </p:spPr>
        <p:txBody>
          <a:bodyPr lIns="0" tIns="0" rIns="0" bIns="0"/>
          <a:lstStyle>
            <a:lvl1pPr>
              <a:defRPr sz="1200" b="1" i="0">
                <a:solidFill>
                  <a:srgbClr val="1D1D1B"/>
                </a:solidFill>
                <a:latin typeface="Calibri"/>
                <a:cs typeface="Calibri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 bwMode="auto">
          <a:xfrm>
            <a:off x="5468547" y="2967602"/>
            <a:ext cx="5921553" cy="158633"/>
          </a:xfrm>
        </p:spPr>
        <p:txBody>
          <a:bodyPr lIns="0" tIns="0" rIns="0" bIns="0"/>
          <a:lstStyle>
            <a:lvl1pPr>
              <a:defRPr sz="105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 bwMode="auto"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554492">
              <a:defRPr/>
            </a:pPr>
            <a:endParaRPr lang="ru-RU" sz="110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 bwMode="auto"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554492">
              <a:defRPr/>
            </a:pPr>
            <a:fld id="{1D8BD707-D9CF-40AE-B4C6-C98DA3205C09}" type="datetimeFigureOut">
              <a:rPr lang="en-US" sz="1100">
                <a:solidFill>
                  <a:prstClr val="black">
                    <a:tint val="75000"/>
                  </a:prstClr>
                </a:solidFill>
              </a:rPr>
              <a:t>7/21/2023</a:t>
            </a:fld>
            <a:endParaRPr lang="en-US" sz="110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 bwMode="auto"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554492">
              <a:defRPr/>
            </a:pPr>
            <a:fld id="{B6F15528-21DE-4FAA-801E-634DDDAF4B2B}" type="slidenum">
              <a:rPr lang="ru-RU" sz="110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ru-RU" sz="110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Two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 bwMode="auto">
          <a:xfrm>
            <a:off x="6426861" y="1661434"/>
            <a:ext cx="2408363" cy="181909"/>
          </a:xfrm>
        </p:spPr>
        <p:txBody>
          <a:bodyPr lIns="0" tIns="0" rIns="0" bIns="0"/>
          <a:lstStyle>
            <a:lvl1pPr>
              <a:defRPr sz="1200" b="1" i="0">
                <a:solidFill>
                  <a:srgbClr val="1D1D1B"/>
                </a:solidFill>
                <a:latin typeface="Calibri"/>
                <a:cs typeface="Calibri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 bwMode="auto">
          <a:xfrm>
            <a:off x="609600" y="1577340"/>
            <a:ext cx="5303520" cy="26161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 bwMode="auto">
          <a:xfrm>
            <a:off x="6278880" y="1577340"/>
            <a:ext cx="5303520" cy="26161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 bwMode="auto"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554492">
              <a:defRPr/>
            </a:pPr>
            <a:endParaRPr lang="ru-RU" sz="110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 bwMode="auto"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554492">
              <a:defRPr/>
            </a:pPr>
            <a:fld id="{1D8BD707-D9CF-40AE-B4C6-C98DA3205C09}" type="datetimeFigureOut">
              <a:rPr lang="en-US" sz="1100">
                <a:solidFill>
                  <a:prstClr val="black">
                    <a:tint val="75000"/>
                  </a:prstClr>
                </a:solidFill>
              </a:rPr>
              <a:t>7/21/2023</a:t>
            </a:fld>
            <a:endParaRPr lang="en-US" sz="110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 bwMode="auto"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554492">
              <a:defRPr/>
            </a:pPr>
            <a:fld id="{B6F15528-21DE-4FAA-801E-634DDDAF4B2B}" type="slidenum">
              <a:rPr lang="ru-RU" sz="110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ru-RU" sz="110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obj" preserve="1" userDrawn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/>
          <a:stretch/>
        </p:blipFill>
        <p:spPr bwMode="auto">
          <a:xfrm>
            <a:off x="1" y="0"/>
            <a:ext cx="5663475" cy="6857978"/>
          </a:xfrm>
          <a:prstGeom prst="rect">
            <a:avLst/>
          </a:prstGeom>
        </p:spPr>
      </p:pic>
      <p:sp>
        <p:nvSpPr>
          <p:cNvPr id="17" name="bg object 17"/>
          <p:cNvSpPr/>
          <p:nvPr/>
        </p:nvSpPr>
        <p:spPr bwMode="auto">
          <a:xfrm>
            <a:off x="8" y="3"/>
            <a:ext cx="5672784" cy="6849914"/>
          </a:xfrm>
          <a:custGeom>
            <a:avLst/>
            <a:gdLst/>
            <a:ahLst/>
            <a:cxnLst/>
            <a:rect l="l" t="t" r="r" b="b"/>
            <a:pathLst>
              <a:path w="9354185" h="11296015" extrusionOk="0">
                <a:moveTo>
                  <a:pt x="3037230" y="11295596"/>
                </a:moveTo>
                <a:lnTo>
                  <a:pt x="0" y="8259877"/>
                </a:lnTo>
                <a:lnTo>
                  <a:pt x="0" y="11295596"/>
                </a:lnTo>
                <a:lnTo>
                  <a:pt x="3037230" y="11295596"/>
                </a:lnTo>
                <a:close/>
              </a:path>
              <a:path w="9354185" h="11296015" extrusionOk="0">
                <a:moveTo>
                  <a:pt x="9354058" y="0"/>
                </a:moveTo>
                <a:lnTo>
                  <a:pt x="6318326" y="0"/>
                </a:lnTo>
                <a:lnTo>
                  <a:pt x="9354058" y="3037255"/>
                </a:lnTo>
                <a:lnTo>
                  <a:pt x="9354058" y="0"/>
                </a:lnTo>
                <a:close/>
              </a:path>
            </a:pathLst>
          </a:custGeom>
          <a:solidFill>
            <a:srgbClr val="C69262"/>
          </a:solidFill>
        </p:spPr>
        <p:txBody>
          <a:bodyPr wrap="square" lIns="0" tIns="0" rIns="0" bIns="0" rtlCol="0"/>
          <a:lstStyle/>
          <a:p>
            <a:pPr marL="0" marR="0" lvl="0" indent="0" algn="l" defTabSz="55449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sz="1100" b="0" i="0" u="none" strike="noStrike" cap="none" spc="0">
              <a:ln>
                <a:noFill/>
              </a:ln>
              <a:solidFill>
                <a:prstClr val="black"/>
              </a:solidFill>
              <a:latin typeface="Calibri"/>
              <a:ea typeface="Arial"/>
              <a:cs typeface="Arial"/>
            </a:endParaRPr>
          </a:p>
        </p:txBody>
      </p:sp>
      <p:sp>
        <p:nvSpPr>
          <p:cNvPr id="18" name="bg object 18"/>
          <p:cNvSpPr/>
          <p:nvPr/>
        </p:nvSpPr>
        <p:spPr bwMode="auto">
          <a:xfrm>
            <a:off x="5672861" y="0"/>
            <a:ext cx="6519601" cy="1840994"/>
          </a:xfrm>
          <a:custGeom>
            <a:avLst/>
            <a:gdLst/>
            <a:ahLst/>
            <a:cxnLst/>
            <a:rect l="l" t="t" r="r" b="b"/>
            <a:pathLst>
              <a:path w="10750550" h="3035935" extrusionOk="0">
                <a:moveTo>
                  <a:pt x="10749787" y="285"/>
                </a:moveTo>
                <a:lnTo>
                  <a:pt x="-236" y="285"/>
                </a:lnTo>
                <a:lnTo>
                  <a:pt x="-236" y="3036017"/>
                </a:lnTo>
                <a:lnTo>
                  <a:pt x="10749787" y="3036017"/>
                </a:lnTo>
                <a:lnTo>
                  <a:pt x="10749787" y="285"/>
                </a:lnTo>
                <a:close/>
              </a:path>
            </a:pathLst>
          </a:custGeom>
          <a:solidFill>
            <a:srgbClr val="C79363"/>
          </a:solidFill>
        </p:spPr>
        <p:txBody>
          <a:bodyPr wrap="square" lIns="0" tIns="0" rIns="0" bIns="0" rtlCol="0"/>
          <a:lstStyle/>
          <a:p>
            <a:pPr marL="0" marR="0" lvl="0" indent="0" algn="l" defTabSz="55449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sz="1100" b="0" i="0" u="none" strike="noStrike" cap="none" spc="0">
              <a:ln>
                <a:noFill/>
              </a:ln>
              <a:solidFill>
                <a:prstClr val="black"/>
              </a:solidFill>
              <a:latin typeface="Calibri"/>
              <a:ea typeface="Arial"/>
              <a:cs typeface="Arial"/>
            </a:endParaRPr>
          </a:p>
        </p:txBody>
      </p:sp>
      <p:pic>
        <p:nvPicPr>
          <p:cNvPr id="19" name="bg object 19"/>
          <p:cNvPicPr/>
          <p:nvPr/>
        </p:nvPicPr>
        <p:blipFill>
          <a:blip r:embed="rId3"/>
          <a:stretch/>
        </p:blipFill>
        <p:spPr bwMode="auto">
          <a:xfrm>
            <a:off x="9350469" y="5846586"/>
            <a:ext cx="256426" cy="251798"/>
          </a:xfrm>
          <a:prstGeom prst="rect">
            <a:avLst/>
          </a:prstGeom>
        </p:spPr>
      </p:pic>
      <p:pic>
        <p:nvPicPr>
          <p:cNvPr id="20" name="bg object 20"/>
          <p:cNvPicPr/>
          <p:nvPr/>
        </p:nvPicPr>
        <p:blipFill>
          <a:blip r:embed="rId4"/>
          <a:stretch/>
        </p:blipFill>
        <p:spPr bwMode="auto">
          <a:xfrm>
            <a:off x="8863897" y="6142522"/>
            <a:ext cx="1229582" cy="144655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 bwMode="auto">
          <a:xfrm>
            <a:off x="6426861" y="1661434"/>
            <a:ext cx="2408363" cy="181909"/>
          </a:xfrm>
        </p:spPr>
        <p:txBody>
          <a:bodyPr lIns="0" tIns="0" rIns="0" bIns="0"/>
          <a:lstStyle>
            <a:lvl1pPr>
              <a:defRPr sz="1200" b="1" i="0">
                <a:solidFill>
                  <a:srgbClr val="1D1D1B"/>
                </a:solidFill>
                <a:latin typeface="Calibri"/>
                <a:cs typeface="Calibri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 bwMode="auto"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554492">
              <a:defRPr/>
            </a:pPr>
            <a:endParaRPr lang="ru-RU" sz="110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 bwMode="auto"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554492">
              <a:defRPr/>
            </a:pPr>
            <a:fld id="{1D8BD707-D9CF-40AE-B4C6-C98DA3205C09}" type="datetimeFigureOut">
              <a:rPr lang="en-US" sz="1100">
                <a:solidFill>
                  <a:prstClr val="black">
                    <a:tint val="75000"/>
                  </a:prstClr>
                </a:solidFill>
              </a:rPr>
              <a:t>7/21/2023</a:t>
            </a:fld>
            <a:endParaRPr lang="en-US" sz="110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 bwMode="auto"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554492">
              <a:defRPr/>
            </a:pPr>
            <a:fld id="{B6F15528-21DE-4FAA-801E-634DDDAF4B2B}" type="slidenum">
              <a:rPr lang="ru-RU" sz="110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ru-RU" sz="110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Blank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 bwMode="auto"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554492">
              <a:defRPr/>
            </a:pPr>
            <a:endParaRPr lang="ru-RU" sz="110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 bwMode="auto"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554492">
              <a:defRPr/>
            </a:pPr>
            <a:fld id="{1D8BD707-D9CF-40AE-B4C6-C98DA3205C09}" type="datetimeFigureOut">
              <a:rPr lang="en-US" sz="1100">
                <a:solidFill>
                  <a:prstClr val="black">
                    <a:tint val="75000"/>
                  </a:prstClr>
                </a:solidFill>
              </a:rPr>
              <a:t>7/21/2023</a:t>
            </a:fld>
            <a:endParaRPr lang="en-US" sz="110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 bwMode="auto"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554492">
              <a:defRPr/>
            </a:pPr>
            <a:fld id="{B6F15528-21DE-4FAA-801E-634DDDAF4B2B}" type="slidenum">
              <a:rPr lang="ru-RU" sz="110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ru-RU" sz="110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theme" Target="../theme/theme2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defRPr/>
            </a:pPr>
            <a:r>
              <a:rPr lang="ru-RU"/>
              <a:t>Образец заголовка</a:t>
            </a:r>
            <a:endParaRPr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2739776-E079-4529-887B-EEB4FD930D54}" type="datetimeFigureOut">
              <a:rPr lang="ru-RU"/>
              <a:t>21.07.2023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 bwMode="auto"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C32E80AA-5522-4A6F-909A-8BABC1F529C1}" type="slidenum">
              <a:rPr lang="ru-RU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>
        <a:lnSpc>
          <a:spcPct val="90000"/>
        </a:lnSpc>
        <a:spcBef>
          <a:spcPts val="1000"/>
        </a:spcBef>
        <a:buFont typeface="Arial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 bwMode="auto">
          <a:xfrm>
            <a:off x="0" y="0"/>
            <a:ext cx="12192385" cy="6857230"/>
          </a:xfrm>
          <a:custGeom>
            <a:avLst/>
            <a:gdLst/>
            <a:ahLst/>
            <a:cxnLst/>
            <a:rect l="l" t="t" r="r" b="b"/>
            <a:pathLst>
              <a:path w="20104735" h="11308080" extrusionOk="0">
                <a:moveTo>
                  <a:pt x="20104099" y="285"/>
                </a:moveTo>
                <a:lnTo>
                  <a:pt x="0" y="285"/>
                </a:lnTo>
                <a:lnTo>
                  <a:pt x="0" y="11307953"/>
                </a:lnTo>
                <a:lnTo>
                  <a:pt x="20104099" y="11307953"/>
                </a:lnTo>
                <a:lnTo>
                  <a:pt x="20104099" y="285"/>
                </a:lnTo>
                <a:close/>
              </a:path>
            </a:pathLst>
          </a:custGeom>
          <a:solidFill>
            <a:srgbClr val="C69262"/>
          </a:solidFill>
        </p:spPr>
        <p:txBody>
          <a:bodyPr wrap="square" lIns="0" tIns="0" rIns="0" bIns="0" rtlCol="0"/>
          <a:lstStyle/>
          <a:p>
            <a:pPr marL="0" marR="0" lvl="0" indent="0" algn="l" defTabSz="55449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sz="1100" b="0" i="0" u="none" strike="noStrike" cap="none" spc="0">
              <a:ln>
                <a:noFill/>
              </a:ln>
              <a:solidFill>
                <a:prstClr val="black"/>
              </a:solidFill>
              <a:latin typeface="Calibri"/>
              <a:ea typeface="Arial"/>
              <a:cs typeface="Arial"/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 bwMode="auto">
          <a:xfrm>
            <a:off x="6426861" y="1661434"/>
            <a:ext cx="2408363" cy="3000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950" b="1" i="0">
                <a:solidFill>
                  <a:srgbClr val="1D1D1B"/>
                </a:solidFill>
                <a:latin typeface="Calibri"/>
                <a:cs typeface="Calibri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 bwMode="auto">
          <a:xfrm>
            <a:off x="5468547" y="2967602"/>
            <a:ext cx="5921553" cy="26161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7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 bwMode="auto">
          <a:xfrm>
            <a:off x="4145280" y="6377941"/>
            <a:ext cx="3901440" cy="16805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554492">
              <a:defRPr/>
            </a:pPr>
            <a:endParaRPr lang="ru-RU" sz="110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 bwMode="auto">
          <a:xfrm>
            <a:off x="609600" y="6377941"/>
            <a:ext cx="2804160" cy="16805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554492">
              <a:defRPr/>
            </a:pPr>
            <a:fld id="{1D8BD707-D9CF-40AE-B4C6-C98DA3205C09}" type="datetimeFigureOut">
              <a:rPr lang="en-US" sz="1100">
                <a:solidFill>
                  <a:prstClr val="black">
                    <a:tint val="75000"/>
                  </a:prstClr>
                </a:solidFill>
              </a:rPr>
              <a:t>7/21/2023</a:t>
            </a:fld>
            <a:endParaRPr lang="en-US" sz="110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 bwMode="auto">
          <a:xfrm>
            <a:off x="8778241" y="6377941"/>
            <a:ext cx="2804160" cy="16805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554492">
              <a:defRPr/>
            </a:pPr>
            <a:fld id="{B6F15528-21DE-4FAA-801E-634DDDAF4B2B}" type="slidenum">
              <a:rPr lang="ru-RU" sz="110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ru-RU" sz="110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277246">
        <a:defRPr>
          <a:latin typeface="+mn-lt"/>
          <a:ea typeface="+mn-ea"/>
          <a:cs typeface="+mn-cs"/>
        </a:defRPr>
      </a:lvl2pPr>
      <a:lvl3pPr marL="554492">
        <a:defRPr>
          <a:latin typeface="+mn-lt"/>
          <a:ea typeface="+mn-ea"/>
          <a:cs typeface="+mn-cs"/>
        </a:defRPr>
      </a:lvl3pPr>
      <a:lvl4pPr marL="831738">
        <a:defRPr>
          <a:latin typeface="+mn-lt"/>
          <a:ea typeface="+mn-ea"/>
          <a:cs typeface="+mn-cs"/>
        </a:defRPr>
      </a:lvl4pPr>
      <a:lvl5pPr marL="1108984">
        <a:defRPr>
          <a:latin typeface="+mn-lt"/>
          <a:ea typeface="+mn-ea"/>
          <a:cs typeface="+mn-cs"/>
        </a:defRPr>
      </a:lvl5pPr>
      <a:lvl6pPr marL="1386229">
        <a:defRPr>
          <a:latin typeface="+mn-lt"/>
          <a:ea typeface="+mn-ea"/>
          <a:cs typeface="+mn-cs"/>
        </a:defRPr>
      </a:lvl6pPr>
      <a:lvl7pPr marL="1663476">
        <a:defRPr>
          <a:latin typeface="+mn-lt"/>
          <a:ea typeface="+mn-ea"/>
          <a:cs typeface="+mn-cs"/>
        </a:defRPr>
      </a:lvl7pPr>
      <a:lvl8pPr marL="1940723">
        <a:defRPr>
          <a:latin typeface="+mn-lt"/>
          <a:ea typeface="+mn-ea"/>
          <a:cs typeface="+mn-cs"/>
        </a:defRPr>
      </a:lvl8pPr>
      <a:lvl9pPr marL="2217969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277246">
        <a:defRPr>
          <a:latin typeface="+mn-lt"/>
          <a:ea typeface="+mn-ea"/>
          <a:cs typeface="+mn-cs"/>
        </a:defRPr>
      </a:lvl2pPr>
      <a:lvl3pPr marL="554492">
        <a:defRPr>
          <a:latin typeface="+mn-lt"/>
          <a:ea typeface="+mn-ea"/>
          <a:cs typeface="+mn-cs"/>
        </a:defRPr>
      </a:lvl3pPr>
      <a:lvl4pPr marL="831738">
        <a:defRPr>
          <a:latin typeface="+mn-lt"/>
          <a:ea typeface="+mn-ea"/>
          <a:cs typeface="+mn-cs"/>
        </a:defRPr>
      </a:lvl4pPr>
      <a:lvl5pPr marL="1108984">
        <a:defRPr>
          <a:latin typeface="+mn-lt"/>
          <a:ea typeface="+mn-ea"/>
          <a:cs typeface="+mn-cs"/>
        </a:defRPr>
      </a:lvl5pPr>
      <a:lvl6pPr marL="1386229">
        <a:defRPr>
          <a:latin typeface="+mn-lt"/>
          <a:ea typeface="+mn-ea"/>
          <a:cs typeface="+mn-cs"/>
        </a:defRPr>
      </a:lvl6pPr>
      <a:lvl7pPr marL="1663476">
        <a:defRPr>
          <a:latin typeface="+mn-lt"/>
          <a:ea typeface="+mn-ea"/>
          <a:cs typeface="+mn-cs"/>
        </a:defRPr>
      </a:lvl7pPr>
      <a:lvl8pPr marL="1940723">
        <a:defRPr>
          <a:latin typeface="+mn-lt"/>
          <a:ea typeface="+mn-ea"/>
          <a:cs typeface="+mn-cs"/>
        </a:defRPr>
      </a:lvl8pPr>
      <a:lvl9pPr marL="2217969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4.png"/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17" Type="http://schemas.openxmlformats.org/officeDocument/2006/relationships/image" Target="../media/image18.jpg"/><Relationship Id="rId2" Type="http://schemas.openxmlformats.org/officeDocument/2006/relationships/image" Target="../media/image4.jpg"/><Relationship Id="rId16" Type="http://schemas.openxmlformats.org/officeDocument/2006/relationships/image" Target="../media/image17.png"/><Relationship Id="rId1" Type="http://schemas.openxmlformats.org/officeDocument/2006/relationships/slideLayout" Target="../slideLayouts/slideLayout13.xml"/><Relationship Id="rId6" Type="http://schemas.openxmlformats.org/officeDocument/2006/relationships/hyperlink" Target="mailto:INFO@FPPRT.RU" TargetMode="External"/><Relationship Id="rId11" Type="http://schemas.openxmlformats.org/officeDocument/2006/relationships/image" Target="../media/image12.png"/><Relationship Id="rId5" Type="http://schemas.openxmlformats.org/officeDocument/2006/relationships/image" Target="../media/image7.png"/><Relationship Id="rId15" Type="http://schemas.openxmlformats.org/officeDocument/2006/relationships/image" Target="../media/image16.png"/><Relationship Id="rId10" Type="http://schemas.openxmlformats.org/officeDocument/2006/relationships/image" Target="../media/image11.png"/><Relationship Id="rId4" Type="http://schemas.openxmlformats.org/officeDocument/2006/relationships/image" Target="../media/image6.png"/><Relationship Id="rId9" Type="http://schemas.openxmlformats.org/officeDocument/2006/relationships/image" Target="../media/image10.png"/><Relationship Id="rId1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 bwMode="auto">
          <a:xfrm>
            <a:off x="2423592" y="981453"/>
            <a:ext cx="75608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ru-RU" b="1" spc="-5" dirty="0">
                <a:solidFill>
                  <a:srgbClr val="1D1D1B"/>
                </a:solidFill>
                <a:latin typeface="Calibri"/>
              </a:rPr>
              <a:t>ГРАНТОВАЯ ПОДДЕРЖКА </a:t>
            </a:r>
            <a:endParaRPr dirty="0"/>
          </a:p>
          <a:p>
            <a:pPr algn="ctr">
              <a:defRPr/>
            </a:pPr>
            <a:r>
              <a:rPr lang="ru-RU" b="1" spc="-5" dirty="0">
                <a:solidFill>
                  <a:srgbClr val="1D1D1B"/>
                </a:solidFill>
                <a:latin typeface="Calibri"/>
              </a:rPr>
              <a:t>МОЛОДЫХ ПРЕДПРИНИМАТЕЛЕЙ </a:t>
            </a:r>
            <a:endParaRPr dirty="0"/>
          </a:p>
          <a:p>
            <a:pPr algn="ctr">
              <a:defRPr/>
            </a:pPr>
            <a:r>
              <a:rPr lang="ru-RU" b="1" spc="-5" dirty="0">
                <a:solidFill>
                  <a:srgbClr val="1D1D1B"/>
                </a:solidFill>
                <a:latin typeface="Calibri"/>
              </a:rPr>
              <a:t>В ВОЗРАСТЕ ДО 25 ЛЕТ ВКЛЮЧИТЕЛЬНО</a:t>
            </a:r>
            <a:endParaRPr lang="ru-RU" sz="1600" dirty="0"/>
          </a:p>
        </p:txBody>
      </p:sp>
      <p:grpSp>
        <p:nvGrpSpPr>
          <p:cNvPr id="14" name="Группа 13"/>
          <p:cNvGrpSpPr/>
          <p:nvPr/>
        </p:nvGrpSpPr>
        <p:grpSpPr bwMode="auto">
          <a:xfrm>
            <a:off x="2423592" y="733451"/>
            <a:ext cx="7560840" cy="1119280"/>
            <a:chOff x="-7065963" y="3416693"/>
            <a:chExt cx="5659821" cy="1119280"/>
          </a:xfrm>
        </p:grpSpPr>
        <p:sp>
          <p:nvSpPr>
            <p:cNvPr id="15" name="Скругленный прямоугольник 14"/>
            <p:cNvSpPr/>
            <p:nvPr/>
          </p:nvSpPr>
          <p:spPr bwMode="auto">
            <a:xfrm>
              <a:off x="-7065963" y="3699910"/>
              <a:ext cx="5659821" cy="836063"/>
            </a:xfrm>
            <a:prstGeom prst="roundRect">
              <a:avLst>
                <a:gd name="adj" fmla="val 16667"/>
              </a:avLst>
            </a:prstGeom>
            <a:noFill/>
            <a:ln w="57150">
              <a:solidFill>
                <a:srgbClr val="E04D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ru-RU"/>
            </a:p>
          </p:txBody>
        </p:sp>
        <p:grpSp>
          <p:nvGrpSpPr>
            <p:cNvPr id="16" name="Группа 15"/>
            <p:cNvGrpSpPr/>
            <p:nvPr/>
          </p:nvGrpSpPr>
          <p:grpSpPr bwMode="auto">
            <a:xfrm>
              <a:off x="-2360761" y="3416693"/>
              <a:ext cx="816395" cy="408623"/>
              <a:chOff x="-2360761" y="3416693"/>
              <a:chExt cx="816395" cy="408623"/>
            </a:xfrm>
          </p:grpSpPr>
          <p:sp>
            <p:nvSpPr>
              <p:cNvPr id="17" name="Скругленный прямоугольник 14"/>
              <p:cNvSpPr/>
              <p:nvPr/>
            </p:nvSpPr>
            <p:spPr bwMode="auto">
              <a:xfrm>
                <a:off x="-2328320" y="3430710"/>
                <a:ext cx="751513" cy="380588"/>
              </a:xfrm>
              <a:prstGeom prst="flowChartAlternateProcess">
                <a:avLst/>
              </a:prstGeom>
              <a:solidFill>
                <a:srgbClr val="E04D39"/>
              </a:solidFill>
              <a:ln w="57150">
                <a:solidFill>
                  <a:srgbClr val="E04D39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ru-RU" sz="1600"/>
              </a:p>
            </p:txBody>
          </p:sp>
          <p:sp>
            <p:nvSpPr>
              <p:cNvPr id="18" name="Прямоугольник 1"/>
              <p:cNvSpPr/>
              <p:nvPr/>
            </p:nvSpPr>
            <p:spPr bwMode="auto">
              <a:xfrm>
                <a:off x="-2360761" y="3416693"/>
                <a:ext cx="816395" cy="408623"/>
              </a:xfrm>
              <a:prstGeom prst="flowChartAlternateProcess">
                <a:avLst/>
              </a:prstGeom>
              <a:grpFill/>
            </p:spPr>
            <p:txBody>
              <a:bodyPr wrap="none">
                <a:spAutoFit/>
              </a:bodyPr>
              <a:lstStyle/>
              <a:p>
                <a:pPr algn="ctr">
                  <a:defRPr/>
                </a:pPr>
                <a:r>
                  <a:rPr lang="ru-RU" b="1" spc="5" dirty="0">
                    <a:solidFill>
                      <a:schemeClr val="bg1"/>
                    </a:solidFill>
                    <a:cs typeface="Calibri"/>
                  </a:rPr>
                  <a:t>СМСП</a:t>
                </a:r>
                <a:endParaRPr lang="ru-RU" b="1" dirty="0">
                  <a:solidFill>
                    <a:schemeClr val="bg1"/>
                  </a:solidFill>
                </a:endParaRPr>
              </a:p>
            </p:txBody>
          </p:sp>
        </p:grpSp>
      </p:grpSp>
      <p:sp>
        <p:nvSpPr>
          <p:cNvPr id="22" name="Параллелограмм 21"/>
          <p:cNvSpPr/>
          <p:nvPr/>
        </p:nvSpPr>
        <p:spPr bwMode="auto">
          <a:xfrm>
            <a:off x="210842" y="234454"/>
            <a:ext cx="783928" cy="475161"/>
          </a:xfrm>
          <a:prstGeom prst="parallelogram">
            <a:avLst>
              <a:gd name="adj" fmla="val 25000"/>
            </a:avLst>
          </a:prstGeom>
          <a:solidFill>
            <a:srgbClr val="E04D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29" name="Прямоугольник 28"/>
          <p:cNvSpPr/>
          <p:nvPr/>
        </p:nvSpPr>
        <p:spPr bwMode="auto">
          <a:xfrm>
            <a:off x="1991544" y="1983329"/>
            <a:ext cx="857727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2000" b="1" dirty="0">
                <a:latin typeface="Calibri"/>
                <a:ea typeface="Calibri"/>
                <a:cs typeface="Times New Roman"/>
              </a:rPr>
              <a:t>Размер гранта: </a:t>
            </a:r>
            <a:r>
              <a:rPr lang="ru-RU" sz="2000" dirty="0">
                <a:latin typeface="Calibri"/>
                <a:ea typeface="Calibri"/>
                <a:cs typeface="Times New Roman"/>
              </a:rPr>
              <a:t>от </a:t>
            </a:r>
            <a:r>
              <a:rPr lang="ru-RU" sz="2000" b="1" dirty="0">
                <a:solidFill>
                  <a:srgbClr val="C00000"/>
                </a:solidFill>
                <a:latin typeface="Calibri"/>
                <a:ea typeface="Calibri"/>
                <a:cs typeface="Times New Roman"/>
              </a:rPr>
              <a:t>100 тысяч </a:t>
            </a:r>
            <a:r>
              <a:rPr lang="ru-RU" sz="2000" dirty="0">
                <a:latin typeface="Calibri"/>
                <a:ea typeface="Calibri"/>
                <a:cs typeface="Times New Roman"/>
              </a:rPr>
              <a:t>рублей до </a:t>
            </a:r>
            <a:r>
              <a:rPr lang="ru-RU" sz="2000" b="1" dirty="0">
                <a:solidFill>
                  <a:srgbClr val="C00000"/>
                </a:solidFill>
                <a:latin typeface="Calibri"/>
                <a:ea typeface="Calibri"/>
                <a:cs typeface="Times New Roman"/>
              </a:rPr>
              <a:t>500 тысяч </a:t>
            </a:r>
            <a:r>
              <a:rPr lang="ru-RU" sz="2000" dirty="0">
                <a:latin typeface="Calibri"/>
                <a:ea typeface="Calibri"/>
                <a:cs typeface="Times New Roman"/>
              </a:rPr>
              <a:t>рублей</a:t>
            </a:r>
            <a:endParaRPr lang="ru-RU" sz="2000" dirty="0"/>
          </a:p>
        </p:txBody>
      </p:sp>
      <p:sp>
        <p:nvSpPr>
          <p:cNvPr id="30" name="Прямоугольник 29"/>
          <p:cNvSpPr/>
          <p:nvPr/>
        </p:nvSpPr>
        <p:spPr bwMode="auto">
          <a:xfrm>
            <a:off x="1991545" y="2445321"/>
            <a:ext cx="8762000" cy="4070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defRPr/>
            </a:pPr>
            <a:r>
              <a:rPr lang="ru-RU" sz="2000">
                <a:latin typeface="Calibri"/>
                <a:ea typeface="Calibri"/>
                <a:cs typeface="Times New Roman"/>
              </a:rPr>
              <a:t>Грант предоставляется однократно на конкурсной основе</a:t>
            </a:r>
            <a:endParaRPr sz="2000"/>
          </a:p>
        </p:txBody>
      </p:sp>
      <p:sp>
        <p:nvSpPr>
          <p:cNvPr id="2" name="Прямоугольник 1"/>
          <p:cNvSpPr/>
          <p:nvPr/>
        </p:nvSpPr>
        <p:spPr bwMode="auto">
          <a:xfrm>
            <a:off x="1991545" y="2874092"/>
            <a:ext cx="8762000" cy="35512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685" marR="5074">
              <a:lnSpc>
                <a:spcPct val="101899"/>
              </a:lnSpc>
              <a:spcBef>
                <a:spcPts val="55"/>
              </a:spcBef>
              <a:defRPr/>
            </a:pPr>
            <a:r>
              <a:rPr lang="ru-RU" b="1" spc="-60" dirty="0">
                <a:cs typeface="Calibri"/>
              </a:rPr>
              <a:t>Условия:</a:t>
            </a:r>
            <a:endParaRPr sz="2000" dirty="0"/>
          </a:p>
          <a:p>
            <a:pPr marL="12685" marR="5074">
              <a:lnSpc>
                <a:spcPct val="101899"/>
              </a:lnSpc>
              <a:spcBef>
                <a:spcPts val="55"/>
              </a:spcBef>
              <a:defRPr/>
            </a:pPr>
            <a:endParaRPr lang="ru-RU" sz="1400" b="1" spc="-60" dirty="0">
              <a:cs typeface="Calibri"/>
            </a:endParaRPr>
          </a:p>
          <a:p>
            <a:pPr marL="12685" marR="5074">
              <a:lnSpc>
                <a:spcPct val="101899"/>
              </a:lnSpc>
              <a:spcBef>
                <a:spcPts val="55"/>
              </a:spcBef>
              <a:defRPr/>
            </a:pPr>
            <a:r>
              <a:rPr lang="ru-RU" sz="1600" spc="-60" dirty="0">
                <a:cs typeface="Calibri"/>
              </a:rPr>
              <a:t>- субъект МСП создан физическим лицом до 25 лет включительно (физическое лицо в возрасте до 25 лет (включительно) на момент подачи документов для получения гранта зарегистрировано в качестве индивидуального предпринимателя или юридического лица, доля (суммарная доля) участия в уставном (складочном, акционерном) капитале которых одного или нескольких физических лиц в возрасте до 25 лет включительно превышает 50 процентов);</a:t>
            </a:r>
            <a:endParaRPr sz="2000" dirty="0"/>
          </a:p>
          <a:p>
            <a:pPr marL="12685" marR="5074">
              <a:lnSpc>
                <a:spcPct val="101899"/>
              </a:lnSpc>
              <a:spcBef>
                <a:spcPts val="55"/>
              </a:spcBef>
              <a:defRPr/>
            </a:pPr>
            <a:endParaRPr lang="ru-RU" sz="1200" spc="-60" dirty="0">
              <a:cs typeface="Calibri"/>
            </a:endParaRPr>
          </a:p>
          <a:p>
            <a:pPr marL="12685" marR="5074">
              <a:lnSpc>
                <a:spcPct val="101899"/>
              </a:lnSpc>
              <a:spcBef>
                <a:spcPts val="55"/>
              </a:spcBef>
              <a:defRPr/>
            </a:pPr>
            <a:r>
              <a:rPr lang="ru-RU" sz="1600" spc="-60" dirty="0">
                <a:cs typeface="Calibri"/>
              </a:rPr>
              <a:t>- субъект МСП малого и среднего предпринимательства прошел обучение в рамках обучающей программы или акселерационной программы центра «Мой бизнес» в течение года до момента получения гранта по направлению осуществления предпринимательской деятельности;</a:t>
            </a:r>
            <a:endParaRPr sz="2000" dirty="0"/>
          </a:p>
          <a:p>
            <a:pPr marL="12685" marR="5074">
              <a:lnSpc>
                <a:spcPct val="101899"/>
              </a:lnSpc>
              <a:spcBef>
                <a:spcPts val="55"/>
              </a:spcBef>
              <a:defRPr/>
            </a:pPr>
            <a:endParaRPr lang="ru-RU" sz="1200" spc="-60" dirty="0">
              <a:cs typeface="Calibri"/>
            </a:endParaRPr>
          </a:p>
          <a:p>
            <a:pPr marL="12685" marR="5074">
              <a:lnSpc>
                <a:spcPct val="101899"/>
              </a:lnSpc>
              <a:spcBef>
                <a:spcPts val="55"/>
              </a:spcBef>
              <a:defRPr/>
            </a:pPr>
            <a:r>
              <a:rPr lang="ru-RU" sz="1600" spc="-60" dirty="0">
                <a:cs typeface="Calibri"/>
              </a:rPr>
              <a:t>- обеспечить </a:t>
            </a:r>
            <a:r>
              <a:rPr lang="ru-RU" sz="1600" spc="-60" dirty="0" err="1">
                <a:cs typeface="Calibri"/>
              </a:rPr>
              <a:t>софинансирование</a:t>
            </a:r>
            <a:r>
              <a:rPr lang="ru-RU" sz="1600" spc="-60" dirty="0">
                <a:cs typeface="Calibri"/>
              </a:rPr>
              <a:t> не менее 25 % от размера расходов, предусмотренных на реализацию проекта.</a:t>
            </a:r>
            <a:endParaRPr sz="2000" dirty="0"/>
          </a:p>
        </p:txBody>
      </p:sp>
      <p:sp>
        <p:nvSpPr>
          <p:cNvPr id="26" name="Параллелограмм 25"/>
          <p:cNvSpPr/>
          <p:nvPr/>
        </p:nvSpPr>
        <p:spPr bwMode="auto">
          <a:xfrm>
            <a:off x="994770" y="234454"/>
            <a:ext cx="11077894" cy="468397"/>
          </a:xfrm>
          <a:prstGeom prst="parallelogram">
            <a:avLst>
              <a:gd name="adj" fmla="val 25000"/>
            </a:avLst>
          </a:prstGeom>
          <a:solidFill>
            <a:srgbClr val="E04D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8" name="Прямоугольник 27"/>
          <p:cNvSpPr/>
          <p:nvPr/>
        </p:nvSpPr>
        <p:spPr bwMode="auto">
          <a:xfrm>
            <a:off x="991471" y="283986"/>
            <a:ext cx="11234055" cy="369332"/>
          </a:xfrm>
          <a:prstGeom prst="rect">
            <a:avLst/>
          </a:prstGeom>
          <a:grp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b="1" cap="all" dirty="0">
                <a:solidFill>
                  <a:schemeClr val="bg1"/>
                </a:solidFill>
                <a:latin typeface="Arial Black"/>
              </a:rPr>
              <a:t>Меры поддержки для победителей программы «студенческий стартап»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2" name="Параллелограмм 21"/>
          <p:cNvSpPr/>
          <p:nvPr/>
        </p:nvSpPr>
        <p:spPr bwMode="auto">
          <a:xfrm>
            <a:off x="210842" y="234454"/>
            <a:ext cx="783928" cy="475161"/>
          </a:xfrm>
          <a:prstGeom prst="parallelogram">
            <a:avLst>
              <a:gd name="adj" fmla="val 25000"/>
            </a:avLst>
          </a:prstGeom>
          <a:solidFill>
            <a:srgbClr val="E04D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26" name="Параллелограмм 25"/>
          <p:cNvSpPr/>
          <p:nvPr/>
        </p:nvSpPr>
        <p:spPr bwMode="auto">
          <a:xfrm>
            <a:off x="997586" y="234455"/>
            <a:ext cx="11075078" cy="468397"/>
          </a:xfrm>
          <a:prstGeom prst="parallelogram">
            <a:avLst>
              <a:gd name="adj" fmla="val 25000"/>
            </a:avLst>
          </a:prstGeom>
          <a:solidFill>
            <a:srgbClr val="E04D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8AC54EEC-A2C8-4D06-832C-DB252040AA5E}"/>
              </a:ext>
            </a:extLst>
          </p:cNvPr>
          <p:cNvSpPr txBox="1"/>
          <p:nvPr/>
        </p:nvSpPr>
        <p:spPr>
          <a:xfrm>
            <a:off x="472958" y="1800161"/>
            <a:ext cx="1095932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dirty="0"/>
              <a:t>аренда нежилого помещения;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dirty="0"/>
              <a:t>ремонт нежилого помещения, включая приобретение строительных материалов, оборудования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dirty="0"/>
              <a:t>аренда и (или) приобретение оргтехники, оборудования (в том числе инвентаря, мебели);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dirty="0"/>
              <a:t>технологическое присоединение к объектам инженерной инфраструктуры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dirty="0"/>
              <a:t>оплата коммунальных услуг и услуг электроснабжения;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dirty="0"/>
              <a:t>оформление результатов интеллектуальной деятельности;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dirty="0"/>
              <a:t>приобретение основных средств (за исключением приобретения зданий, сооружений, земельных участков, автомобилей);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dirty="0"/>
              <a:t>оплата услуг связи, в том числе информационно-телекоммуникационной сети "Интернет";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dirty="0"/>
              <a:t>приобретение программного обеспечения и неисключительных прав на программное обеспечение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dirty="0"/>
              <a:t>приобретение сырья, расходных материалов, необходимых для производства продукции и оказания услуг;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dirty="0"/>
              <a:t>уплата первого взноса (аванса) при заключении договора лизинга и (или) лизинговых платежей;</a:t>
            </a:r>
          </a:p>
        </p:txBody>
      </p:sp>
      <p:sp>
        <p:nvSpPr>
          <p:cNvPr id="21" name="Скругленный прямоугольник 14">
            <a:extLst>
              <a:ext uri="{FF2B5EF4-FFF2-40B4-BE49-F238E27FC236}">
                <a16:creationId xmlns:a16="http://schemas.microsoft.com/office/drawing/2014/main" xmlns="" id="{5904B85F-DE2C-416D-A0F5-A3915E72277A}"/>
              </a:ext>
            </a:extLst>
          </p:cNvPr>
          <p:cNvSpPr/>
          <p:nvPr/>
        </p:nvSpPr>
        <p:spPr bwMode="auto">
          <a:xfrm>
            <a:off x="2315580" y="816586"/>
            <a:ext cx="7560840" cy="836063"/>
          </a:xfrm>
          <a:prstGeom prst="roundRect">
            <a:avLst>
              <a:gd name="adj" fmla="val 16667"/>
            </a:avLst>
          </a:prstGeom>
          <a:noFill/>
          <a:ln w="57150">
            <a:solidFill>
              <a:srgbClr val="E04D3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B4B047E8-FA08-408D-A52E-887F77326943}"/>
              </a:ext>
            </a:extLst>
          </p:cNvPr>
          <p:cNvSpPr txBox="1"/>
          <p:nvPr/>
        </p:nvSpPr>
        <p:spPr>
          <a:xfrm>
            <a:off x="2306701" y="880674"/>
            <a:ext cx="75608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/>
              <a:t>Направления расходов, источником финансового обеспечения которых является грант:</a:t>
            </a:r>
          </a:p>
        </p:txBody>
      </p:sp>
      <p:sp>
        <p:nvSpPr>
          <p:cNvPr id="31" name="Прямоугольник 30">
            <a:extLst>
              <a:ext uri="{FF2B5EF4-FFF2-40B4-BE49-F238E27FC236}">
                <a16:creationId xmlns:a16="http://schemas.microsoft.com/office/drawing/2014/main" xmlns="" id="{14C65975-5BC0-4B2E-A928-DCD514E342AD}"/>
              </a:ext>
            </a:extLst>
          </p:cNvPr>
          <p:cNvSpPr/>
          <p:nvPr/>
        </p:nvSpPr>
        <p:spPr bwMode="auto">
          <a:xfrm>
            <a:off x="994770" y="283987"/>
            <a:ext cx="11234055" cy="369332"/>
          </a:xfrm>
          <a:prstGeom prst="rect">
            <a:avLst/>
          </a:prstGeom>
          <a:grp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b="1" cap="all" dirty="0">
                <a:solidFill>
                  <a:schemeClr val="bg1"/>
                </a:solidFill>
                <a:latin typeface="Arial Black"/>
              </a:rPr>
              <a:t>Меры поддержки для победителей программы «студенческий стартап»</a:t>
            </a:r>
          </a:p>
        </p:txBody>
      </p:sp>
    </p:spTree>
    <p:extLst>
      <p:ext uri="{BB962C8B-B14F-4D97-AF65-F5344CB8AC3E}">
        <p14:creationId xmlns:p14="http://schemas.microsoft.com/office/powerpoint/2010/main" val="8765368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2" name="Параллелограмм 21"/>
          <p:cNvSpPr/>
          <p:nvPr/>
        </p:nvSpPr>
        <p:spPr bwMode="auto">
          <a:xfrm>
            <a:off x="210842" y="234454"/>
            <a:ext cx="783928" cy="475161"/>
          </a:xfrm>
          <a:prstGeom prst="parallelogram">
            <a:avLst>
              <a:gd name="adj" fmla="val 25000"/>
            </a:avLst>
          </a:prstGeom>
          <a:solidFill>
            <a:srgbClr val="E04D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26" name="Параллелограмм 25"/>
          <p:cNvSpPr/>
          <p:nvPr/>
        </p:nvSpPr>
        <p:spPr bwMode="auto">
          <a:xfrm>
            <a:off x="997586" y="234455"/>
            <a:ext cx="11075078" cy="468397"/>
          </a:xfrm>
          <a:prstGeom prst="parallelogram">
            <a:avLst>
              <a:gd name="adj" fmla="val 25000"/>
            </a:avLst>
          </a:prstGeom>
          <a:solidFill>
            <a:srgbClr val="E04D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8AC54EEC-A2C8-4D06-832C-DB252040AA5E}"/>
              </a:ext>
            </a:extLst>
          </p:cNvPr>
          <p:cNvSpPr txBox="1"/>
          <p:nvPr/>
        </p:nvSpPr>
        <p:spPr>
          <a:xfrm>
            <a:off x="616337" y="1613118"/>
            <a:ext cx="10959326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000" dirty="0">
                <a:cs typeface="Times New Roman" panose="02020603050405020304" pitchFamily="18" charset="0"/>
              </a:rPr>
              <a:t>18.07.23 проведено совещание с участием Министерства земельных и имущественных отношений Республики Татарстан, управление экономической реабилитации и приватизации, Управлением Федеральной налоговой службы по Республике Татарстан по вопросу регистрации и размещения юридических лиц, создаваемых в рамках программы «Студенческий стартап».</a:t>
            </a:r>
          </a:p>
          <a:p>
            <a:r>
              <a:rPr lang="ru-RU" sz="2000" dirty="0">
                <a:cs typeface="Times New Roman" panose="02020603050405020304" pitchFamily="18" charset="0"/>
              </a:rPr>
              <a:t>	По итогам совещания, регистрация юр. лиц возможна: </a:t>
            </a:r>
          </a:p>
          <a:p>
            <a:pPr marL="742950" lvl="1" indent="-285750">
              <a:buFontTx/>
              <a:buChar char="-"/>
            </a:pPr>
            <a:r>
              <a:rPr lang="ru-RU" sz="2000" dirty="0">
                <a:cs typeface="Times New Roman" panose="02020603050405020304" pitchFamily="18" charset="0"/>
              </a:rPr>
              <a:t>На квартире (если есть доля собственности, либо прописка)</a:t>
            </a:r>
          </a:p>
          <a:p>
            <a:pPr marL="742950" lvl="1" indent="-285750">
              <a:buFontTx/>
              <a:buChar char="-"/>
            </a:pPr>
            <a:r>
              <a:rPr lang="ru-RU" sz="2000" dirty="0">
                <a:cs typeface="Times New Roman" panose="02020603050405020304" pitchFamily="18" charset="0"/>
              </a:rPr>
              <a:t>В офисном помещении</a:t>
            </a:r>
          </a:p>
          <a:p>
            <a:pPr lvl="1"/>
            <a:r>
              <a:rPr lang="ru-RU" sz="2000" dirty="0">
                <a:cs typeface="Times New Roman" panose="02020603050405020304" pitchFamily="18" charset="0"/>
              </a:rPr>
              <a:t>Вопрос льготного размещения юридического лица, создаваемого в рамках программы</a:t>
            </a:r>
          </a:p>
          <a:p>
            <a:pPr lvl="1"/>
            <a:r>
              <a:rPr lang="ru-RU" sz="2000" dirty="0">
                <a:cs typeface="Times New Roman" panose="02020603050405020304" pitchFamily="18" charset="0"/>
              </a:rPr>
              <a:t>«Студенческий стартап» находится в работе у Министерства земельных и имущественных отношений Республики Татарстан.</a:t>
            </a:r>
          </a:p>
          <a:p>
            <a:endParaRPr lang="ru-RU" dirty="0"/>
          </a:p>
          <a:p>
            <a:endParaRPr lang="ru-RU" sz="2000" dirty="0"/>
          </a:p>
        </p:txBody>
      </p:sp>
      <p:sp>
        <p:nvSpPr>
          <p:cNvPr id="31" name="Прямоугольник 30">
            <a:extLst>
              <a:ext uri="{FF2B5EF4-FFF2-40B4-BE49-F238E27FC236}">
                <a16:creationId xmlns:a16="http://schemas.microsoft.com/office/drawing/2014/main" xmlns="" id="{14C65975-5BC0-4B2E-A928-DCD514E342AD}"/>
              </a:ext>
            </a:extLst>
          </p:cNvPr>
          <p:cNvSpPr/>
          <p:nvPr/>
        </p:nvSpPr>
        <p:spPr bwMode="auto">
          <a:xfrm>
            <a:off x="994770" y="283987"/>
            <a:ext cx="11234055" cy="369332"/>
          </a:xfrm>
          <a:prstGeom prst="rect">
            <a:avLst/>
          </a:prstGeom>
          <a:grp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b="1" cap="all" dirty="0">
                <a:solidFill>
                  <a:schemeClr val="bg1"/>
                </a:solidFill>
                <a:latin typeface="Arial Black"/>
              </a:rPr>
              <a:t>Меры поддержки для победителей программы «студенческий стартап»</a:t>
            </a:r>
          </a:p>
        </p:txBody>
      </p:sp>
    </p:spTree>
    <p:extLst>
      <p:ext uri="{BB962C8B-B14F-4D97-AF65-F5344CB8AC3E}">
        <p14:creationId xmlns:p14="http://schemas.microsoft.com/office/powerpoint/2010/main" val="12075466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2" name="Параллелограмм 21"/>
          <p:cNvSpPr/>
          <p:nvPr/>
        </p:nvSpPr>
        <p:spPr bwMode="auto">
          <a:xfrm>
            <a:off x="119336" y="234455"/>
            <a:ext cx="783928" cy="646331"/>
          </a:xfrm>
          <a:prstGeom prst="parallelogram">
            <a:avLst>
              <a:gd name="adj" fmla="val 25000"/>
            </a:avLst>
          </a:prstGeom>
          <a:solidFill>
            <a:srgbClr val="E04D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26" name="Параллелограмм 25"/>
          <p:cNvSpPr/>
          <p:nvPr/>
        </p:nvSpPr>
        <p:spPr bwMode="auto">
          <a:xfrm>
            <a:off x="838609" y="234454"/>
            <a:ext cx="11234055" cy="695863"/>
          </a:xfrm>
          <a:prstGeom prst="parallelogram">
            <a:avLst>
              <a:gd name="adj" fmla="val 25000"/>
            </a:avLst>
          </a:prstGeom>
          <a:solidFill>
            <a:srgbClr val="E04D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8AC54EEC-A2C8-4D06-832C-DB252040AA5E}"/>
              </a:ext>
            </a:extLst>
          </p:cNvPr>
          <p:cNvSpPr txBox="1"/>
          <p:nvPr/>
        </p:nvSpPr>
        <p:spPr>
          <a:xfrm>
            <a:off x="551384" y="1556792"/>
            <a:ext cx="11449272" cy="36625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ru-RU" sz="2400" dirty="0"/>
              <a:t>Мониторинг заключения договоров с ФСИ (до момента подписания договора)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400" dirty="0"/>
              <a:t>Проведение встреч с победителями 3 очереди по вопросу заключения договоров с ФСИ, регистрации юр. лиц, открытию расчётного счета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400" dirty="0"/>
              <a:t>Мониторинг закрепления победителей программы «Студенческий стартап» ответственными от ВУЗов за профильными министерствами и предприятиями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400" dirty="0"/>
              <a:t>В сентябре-октябре 2023 года проведение обучения для 100 участников 1-3 очередей программы «Студенческий стартап» технологическому предпринимательству по программе «Навигатор-</a:t>
            </a:r>
            <a:r>
              <a:rPr lang="ru-RU" sz="2400" dirty="0" err="1"/>
              <a:t>инноватор</a:t>
            </a:r>
            <a:r>
              <a:rPr lang="ru-RU" sz="2400" dirty="0"/>
              <a:t>» от Фонда Сколково</a:t>
            </a:r>
          </a:p>
          <a:p>
            <a:pPr marL="457200" indent="-457200">
              <a:buFont typeface="+mj-lt"/>
              <a:buAutoNum type="arabicPeriod"/>
            </a:pPr>
            <a:endParaRPr lang="ru-RU" sz="2000" dirty="0"/>
          </a:p>
          <a:p>
            <a:pPr marL="457200" indent="-457200">
              <a:buFont typeface="+mj-lt"/>
              <a:buAutoNum type="arabicPeriod"/>
            </a:pPr>
            <a:endParaRPr lang="ru-RU" sz="2000" dirty="0"/>
          </a:p>
        </p:txBody>
      </p:sp>
      <p:sp>
        <p:nvSpPr>
          <p:cNvPr id="31" name="Прямоугольник 30">
            <a:extLst>
              <a:ext uri="{FF2B5EF4-FFF2-40B4-BE49-F238E27FC236}">
                <a16:creationId xmlns:a16="http://schemas.microsoft.com/office/drawing/2014/main" xmlns="" id="{14C65975-5BC0-4B2E-A928-DCD514E342AD}"/>
              </a:ext>
            </a:extLst>
          </p:cNvPr>
          <p:cNvSpPr/>
          <p:nvPr/>
        </p:nvSpPr>
        <p:spPr bwMode="auto">
          <a:xfrm>
            <a:off x="994770" y="283987"/>
            <a:ext cx="11234055" cy="646331"/>
          </a:xfrm>
          <a:prstGeom prst="rect">
            <a:avLst/>
          </a:prstGeom>
          <a:grp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b="1" cap="all" dirty="0">
                <a:solidFill>
                  <a:schemeClr val="bg1"/>
                </a:solidFill>
                <a:latin typeface="Arial Black"/>
              </a:rPr>
              <a:t>План работы с победителями 3 очереди программы «студенческий стартап»</a:t>
            </a:r>
          </a:p>
        </p:txBody>
      </p:sp>
    </p:spTree>
    <p:extLst>
      <p:ext uri="{BB962C8B-B14F-4D97-AF65-F5344CB8AC3E}">
        <p14:creationId xmlns:p14="http://schemas.microsoft.com/office/powerpoint/2010/main" val="10412139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 bwMode="auto">
          <a:xfrm>
            <a:off x="427" y="3428431"/>
            <a:ext cx="3237623" cy="3429385"/>
          </a:xfrm>
          <a:custGeom>
            <a:avLst/>
            <a:gdLst/>
            <a:ahLst/>
            <a:cxnLst/>
            <a:rect l="l" t="t" r="r" b="b"/>
            <a:pathLst>
              <a:path w="5339080" h="5655309" extrusionOk="0">
                <a:moveTo>
                  <a:pt x="5338437" y="142"/>
                </a:moveTo>
                <a:lnTo>
                  <a:pt x="0" y="142"/>
                </a:lnTo>
                <a:lnTo>
                  <a:pt x="0" y="5655183"/>
                </a:lnTo>
                <a:lnTo>
                  <a:pt x="5338437" y="5655183"/>
                </a:lnTo>
                <a:lnTo>
                  <a:pt x="5338437" y="142"/>
                </a:lnTo>
                <a:close/>
              </a:path>
            </a:pathLst>
          </a:custGeom>
          <a:solidFill>
            <a:srgbClr val="E84E22"/>
          </a:solidFill>
        </p:spPr>
        <p:txBody>
          <a:bodyPr wrap="square" lIns="0" tIns="0" rIns="0" bIns="0" rtlCol="0"/>
          <a:lstStyle/>
          <a:p>
            <a:pPr defTabSz="554492">
              <a:defRPr/>
            </a:pPr>
            <a:endParaRPr sz="110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4" name="object 4"/>
          <p:cNvPicPr/>
          <p:nvPr/>
        </p:nvPicPr>
        <p:blipFill>
          <a:blip r:embed="rId2"/>
          <a:stretch/>
        </p:blipFill>
        <p:spPr bwMode="auto">
          <a:xfrm>
            <a:off x="427" y="0"/>
            <a:ext cx="3238157" cy="3428441"/>
          </a:xfrm>
          <a:prstGeom prst="rect">
            <a:avLst/>
          </a:prstGeom>
        </p:spPr>
      </p:pic>
      <p:grpSp>
        <p:nvGrpSpPr>
          <p:cNvPr id="5" name="object 5"/>
          <p:cNvGrpSpPr/>
          <p:nvPr/>
        </p:nvGrpSpPr>
        <p:grpSpPr bwMode="auto">
          <a:xfrm>
            <a:off x="3919536" y="429077"/>
            <a:ext cx="323454" cy="432428"/>
            <a:chOff x="6394703" y="1281144"/>
            <a:chExt cx="533400" cy="713105"/>
          </a:xfrm>
        </p:grpSpPr>
        <p:sp>
          <p:nvSpPr>
            <p:cNvPr id="6" name="object 6"/>
            <p:cNvSpPr/>
            <p:nvPr/>
          </p:nvSpPr>
          <p:spPr bwMode="auto">
            <a:xfrm>
              <a:off x="6394539" y="1281651"/>
              <a:ext cx="533400" cy="713105"/>
            </a:xfrm>
            <a:custGeom>
              <a:avLst/>
              <a:gdLst/>
              <a:ahLst/>
              <a:cxnLst/>
              <a:rect l="l" t="t" r="r" b="b"/>
              <a:pathLst>
                <a:path w="533400" h="713105" extrusionOk="0">
                  <a:moveTo>
                    <a:pt x="177533" y="546341"/>
                  </a:moveTo>
                  <a:lnTo>
                    <a:pt x="0" y="364744"/>
                  </a:lnTo>
                  <a:lnTo>
                    <a:pt x="0" y="530974"/>
                  </a:lnTo>
                  <a:lnTo>
                    <a:pt x="177533" y="712584"/>
                  </a:lnTo>
                  <a:lnTo>
                    <a:pt x="177533" y="546341"/>
                  </a:lnTo>
                  <a:close/>
                </a:path>
                <a:path w="533400" h="713105" extrusionOk="0">
                  <a:moveTo>
                    <a:pt x="355206" y="363982"/>
                  </a:moveTo>
                  <a:lnTo>
                    <a:pt x="177660" y="182372"/>
                  </a:lnTo>
                  <a:lnTo>
                    <a:pt x="177660" y="348615"/>
                  </a:lnTo>
                  <a:lnTo>
                    <a:pt x="355206" y="530212"/>
                  </a:lnTo>
                  <a:lnTo>
                    <a:pt x="355206" y="363982"/>
                  </a:lnTo>
                  <a:close/>
                </a:path>
                <a:path w="533400" h="713105" extrusionOk="0">
                  <a:moveTo>
                    <a:pt x="532879" y="181610"/>
                  </a:moveTo>
                  <a:lnTo>
                    <a:pt x="355333" y="0"/>
                  </a:lnTo>
                  <a:lnTo>
                    <a:pt x="355333" y="166243"/>
                  </a:lnTo>
                  <a:lnTo>
                    <a:pt x="532879" y="347853"/>
                  </a:lnTo>
                  <a:lnTo>
                    <a:pt x="532879" y="181610"/>
                  </a:lnTo>
                  <a:close/>
                </a:path>
              </a:pathLst>
            </a:custGeom>
            <a:solidFill>
              <a:srgbClr val="C69262"/>
            </a:solidFill>
          </p:spPr>
          <p:txBody>
            <a:bodyPr wrap="square" lIns="0" tIns="0" rIns="0" bIns="0" rtlCol="0"/>
            <a:lstStyle/>
            <a:p>
              <a:pPr defTabSz="554492">
                <a:defRPr/>
              </a:pPr>
              <a:endParaRPr sz="1100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7" name="object 7"/>
            <p:cNvSpPr/>
            <p:nvPr/>
          </p:nvSpPr>
          <p:spPr bwMode="auto">
            <a:xfrm>
              <a:off x="6765035" y="1645697"/>
              <a:ext cx="163195" cy="166370"/>
            </a:xfrm>
            <a:custGeom>
              <a:avLst/>
              <a:gdLst/>
              <a:ahLst/>
              <a:cxnLst/>
              <a:rect l="l" t="t" r="r" b="b"/>
              <a:pathLst>
                <a:path w="163195" h="166369" extrusionOk="0">
                  <a:moveTo>
                    <a:pt x="162829" y="244"/>
                  </a:moveTo>
                  <a:lnTo>
                    <a:pt x="-170" y="244"/>
                  </a:lnTo>
                  <a:lnTo>
                    <a:pt x="-170" y="166165"/>
                  </a:lnTo>
                  <a:lnTo>
                    <a:pt x="162829" y="166165"/>
                  </a:lnTo>
                  <a:lnTo>
                    <a:pt x="162829" y="244"/>
                  </a:lnTo>
                  <a:close/>
                </a:path>
              </a:pathLst>
            </a:custGeom>
            <a:solidFill>
              <a:srgbClr val="672E17"/>
            </a:solidFill>
          </p:spPr>
          <p:txBody>
            <a:bodyPr wrap="square" lIns="0" tIns="0" rIns="0" bIns="0" rtlCol="0"/>
            <a:lstStyle/>
            <a:p>
              <a:pPr defTabSz="554492">
                <a:defRPr/>
              </a:pPr>
              <a:endParaRPr sz="1100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8" name="object 8"/>
            <p:cNvSpPr/>
            <p:nvPr/>
          </p:nvSpPr>
          <p:spPr bwMode="auto">
            <a:xfrm>
              <a:off x="6394539" y="1281397"/>
              <a:ext cx="339725" cy="347980"/>
            </a:xfrm>
            <a:custGeom>
              <a:avLst/>
              <a:gdLst/>
              <a:ahLst/>
              <a:cxnLst/>
              <a:rect l="l" t="t" r="r" b="b"/>
              <a:pathLst>
                <a:path w="339725" h="347980" extrusionOk="0">
                  <a:moveTo>
                    <a:pt x="339585" y="0"/>
                  </a:moveTo>
                  <a:lnTo>
                    <a:pt x="0" y="0"/>
                  </a:lnTo>
                  <a:lnTo>
                    <a:pt x="0" y="146050"/>
                  </a:lnTo>
                  <a:lnTo>
                    <a:pt x="381" y="146050"/>
                  </a:lnTo>
                  <a:lnTo>
                    <a:pt x="381" y="166370"/>
                  </a:lnTo>
                  <a:lnTo>
                    <a:pt x="381" y="347980"/>
                  </a:lnTo>
                  <a:lnTo>
                    <a:pt x="162420" y="347980"/>
                  </a:lnTo>
                  <a:lnTo>
                    <a:pt x="162420" y="166370"/>
                  </a:lnTo>
                  <a:lnTo>
                    <a:pt x="339585" y="166370"/>
                  </a:lnTo>
                  <a:lnTo>
                    <a:pt x="339585" y="146050"/>
                  </a:lnTo>
                  <a:lnTo>
                    <a:pt x="339585" y="0"/>
                  </a:lnTo>
                  <a:close/>
                </a:path>
              </a:pathLst>
            </a:custGeom>
            <a:solidFill>
              <a:srgbClr val="E84E22"/>
            </a:solidFill>
          </p:spPr>
          <p:txBody>
            <a:bodyPr wrap="square" lIns="0" tIns="0" rIns="0" bIns="0" rtlCol="0"/>
            <a:lstStyle/>
            <a:p>
              <a:pPr defTabSz="554492">
                <a:defRPr/>
              </a:pPr>
              <a:endParaRPr sz="1100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9" name="object 9"/>
            <p:cNvSpPr/>
            <p:nvPr/>
          </p:nvSpPr>
          <p:spPr bwMode="auto">
            <a:xfrm>
              <a:off x="6588251" y="1827053"/>
              <a:ext cx="161925" cy="166370"/>
            </a:xfrm>
            <a:custGeom>
              <a:avLst/>
              <a:gdLst/>
              <a:ahLst/>
              <a:cxnLst/>
              <a:rect l="l" t="t" r="r" b="b"/>
              <a:pathLst>
                <a:path w="161925" h="166369" extrusionOk="0">
                  <a:moveTo>
                    <a:pt x="161322" y="239"/>
                  </a:moveTo>
                  <a:lnTo>
                    <a:pt x="-166" y="239"/>
                  </a:lnTo>
                  <a:lnTo>
                    <a:pt x="-166" y="166160"/>
                  </a:lnTo>
                  <a:lnTo>
                    <a:pt x="161322" y="166160"/>
                  </a:lnTo>
                  <a:lnTo>
                    <a:pt x="161322" y="239"/>
                  </a:lnTo>
                  <a:close/>
                </a:path>
              </a:pathLst>
            </a:custGeom>
            <a:solidFill>
              <a:srgbClr val="672E17"/>
            </a:solidFill>
          </p:spPr>
          <p:txBody>
            <a:bodyPr wrap="square" lIns="0" tIns="0" rIns="0" bIns="0" rtlCol="0"/>
            <a:lstStyle/>
            <a:p>
              <a:pPr defTabSz="554492">
                <a:defRPr/>
              </a:pPr>
              <a:endParaRPr sz="1100">
                <a:solidFill>
                  <a:prstClr val="black"/>
                </a:solidFill>
                <a:latin typeface="Calibri"/>
              </a:endParaRPr>
            </a:p>
          </p:txBody>
        </p:sp>
      </p:grpSp>
      <p:grpSp>
        <p:nvGrpSpPr>
          <p:cNvPr id="10" name="object 10"/>
          <p:cNvGrpSpPr/>
          <p:nvPr/>
        </p:nvGrpSpPr>
        <p:grpSpPr bwMode="auto">
          <a:xfrm>
            <a:off x="4312535" y="495173"/>
            <a:ext cx="1201401" cy="281867"/>
            <a:chOff x="7110983" y="1456907"/>
            <a:chExt cx="1981200" cy="464820"/>
          </a:xfrm>
        </p:grpSpPr>
        <p:pic>
          <p:nvPicPr>
            <p:cNvPr id="11" name="object 11"/>
            <p:cNvPicPr/>
            <p:nvPr/>
          </p:nvPicPr>
          <p:blipFill>
            <a:blip r:embed="rId3"/>
            <a:stretch/>
          </p:blipFill>
          <p:spPr bwMode="auto">
            <a:xfrm>
              <a:off x="7110983" y="1456907"/>
              <a:ext cx="237558" cy="107954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4"/>
            <a:stretch/>
          </p:blipFill>
          <p:spPr bwMode="auto">
            <a:xfrm>
              <a:off x="7120127" y="1456907"/>
              <a:ext cx="1849909" cy="464570"/>
            </a:xfrm>
            <a:prstGeom prst="rect">
              <a:avLst/>
            </a:prstGeom>
          </p:spPr>
        </p:pic>
        <p:sp>
          <p:nvSpPr>
            <p:cNvPr id="13" name="object 13"/>
            <p:cNvSpPr/>
            <p:nvPr/>
          </p:nvSpPr>
          <p:spPr bwMode="auto">
            <a:xfrm>
              <a:off x="8803919" y="1636743"/>
              <a:ext cx="171450" cy="106045"/>
            </a:xfrm>
            <a:custGeom>
              <a:avLst/>
              <a:gdLst/>
              <a:ahLst/>
              <a:cxnLst/>
              <a:rect l="l" t="t" r="r" b="b"/>
              <a:pathLst>
                <a:path w="171450" h="106044" extrusionOk="0">
                  <a:moveTo>
                    <a:pt x="86106" y="381"/>
                  </a:moveTo>
                  <a:lnTo>
                    <a:pt x="0" y="381"/>
                  </a:lnTo>
                  <a:lnTo>
                    <a:pt x="0" y="18288"/>
                  </a:lnTo>
                  <a:lnTo>
                    <a:pt x="33909" y="18288"/>
                  </a:lnTo>
                  <a:lnTo>
                    <a:pt x="33909" y="104648"/>
                  </a:lnTo>
                  <a:lnTo>
                    <a:pt x="52197" y="104648"/>
                  </a:lnTo>
                  <a:lnTo>
                    <a:pt x="52197" y="18288"/>
                  </a:lnTo>
                  <a:lnTo>
                    <a:pt x="86106" y="18288"/>
                  </a:lnTo>
                  <a:lnTo>
                    <a:pt x="86106" y="381"/>
                  </a:lnTo>
                  <a:close/>
                </a:path>
                <a:path w="171450" h="106044" extrusionOk="0">
                  <a:moveTo>
                    <a:pt x="171450" y="74422"/>
                  </a:moveTo>
                  <a:lnTo>
                    <a:pt x="169926" y="65151"/>
                  </a:lnTo>
                  <a:lnTo>
                    <a:pt x="167259" y="60198"/>
                  </a:lnTo>
                  <a:lnTo>
                    <a:pt x="166116" y="57912"/>
                  </a:lnTo>
                  <a:lnTo>
                    <a:pt x="160274" y="52959"/>
                  </a:lnTo>
                  <a:lnTo>
                    <a:pt x="153035" y="50038"/>
                  </a:lnTo>
                  <a:lnTo>
                    <a:pt x="153035" y="64643"/>
                  </a:lnTo>
                  <a:lnTo>
                    <a:pt x="153035" y="83439"/>
                  </a:lnTo>
                  <a:lnTo>
                    <a:pt x="146304" y="88646"/>
                  </a:lnTo>
                  <a:lnTo>
                    <a:pt x="128778" y="88646"/>
                  </a:lnTo>
                  <a:lnTo>
                    <a:pt x="121920" y="87884"/>
                  </a:lnTo>
                  <a:lnTo>
                    <a:pt x="121920" y="60198"/>
                  </a:lnTo>
                  <a:lnTo>
                    <a:pt x="146304" y="60198"/>
                  </a:lnTo>
                  <a:lnTo>
                    <a:pt x="153035" y="64643"/>
                  </a:lnTo>
                  <a:lnTo>
                    <a:pt x="153035" y="50038"/>
                  </a:lnTo>
                  <a:lnTo>
                    <a:pt x="153035" y="49657"/>
                  </a:lnTo>
                  <a:lnTo>
                    <a:pt x="159131" y="45974"/>
                  </a:lnTo>
                  <a:lnTo>
                    <a:pt x="160655" y="44196"/>
                  </a:lnTo>
                  <a:lnTo>
                    <a:pt x="163830" y="40767"/>
                  </a:lnTo>
                  <a:lnTo>
                    <a:pt x="166878" y="34036"/>
                  </a:lnTo>
                  <a:lnTo>
                    <a:pt x="168021" y="25908"/>
                  </a:lnTo>
                  <a:lnTo>
                    <a:pt x="166370" y="17272"/>
                  </a:lnTo>
                  <a:lnTo>
                    <a:pt x="166116" y="15748"/>
                  </a:lnTo>
                  <a:lnTo>
                    <a:pt x="160147" y="7493"/>
                  </a:lnTo>
                  <a:lnTo>
                    <a:pt x="149733" y="2159"/>
                  </a:lnTo>
                  <a:lnTo>
                    <a:pt x="149733" y="21717"/>
                  </a:lnTo>
                  <a:lnTo>
                    <a:pt x="149733" y="39878"/>
                  </a:lnTo>
                  <a:lnTo>
                    <a:pt x="142748" y="44196"/>
                  </a:lnTo>
                  <a:lnTo>
                    <a:pt x="121920" y="44196"/>
                  </a:lnTo>
                  <a:lnTo>
                    <a:pt x="121920" y="17653"/>
                  </a:lnTo>
                  <a:lnTo>
                    <a:pt x="125095" y="17399"/>
                  </a:lnTo>
                  <a:lnTo>
                    <a:pt x="129159" y="17272"/>
                  </a:lnTo>
                  <a:lnTo>
                    <a:pt x="143256" y="17272"/>
                  </a:lnTo>
                  <a:lnTo>
                    <a:pt x="149733" y="21717"/>
                  </a:lnTo>
                  <a:lnTo>
                    <a:pt x="149733" y="2159"/>
                  </a:lnTo>
                  <a:lnTo>
                    <a:pt x="149479" y="2032"/>
                  </a:lnTo>
                  <a:lnTo>
                    <a:pt x="133604" y="0"/>
                  </a:lnTo>
                  <a:lnTo>
                    <a:pt x="109220" y="508"/>
                  </a:lnTo>
                  <a:lnTo>
                    <a:pt x="103505" y="762"/>
                  </a:lnTo>
                  <a:lnTo>
                    <a:pt x="103505" y="105156"/>
                  </a:lnTo>
                  <a:lnTo>
                    <a:pt x="116713" y="105664"/>
                  </a:lnTo>
                  <a:lnTo>
                    <a:pt x="132588" y="105918"/>
                  </a:lnTo>
                  <a:lnTo>
                    <a:pt x="147955" y="104013"/>
                  </a:lnTo>
                  <a:lnTo>
                    <a:pt x="160274" y="98298"/>
                  </a:lnTo>
                  <a:lnTo>
                    <a:pt x="168275" y="88646"/>
                  </a:lnTo>
                  <a:lnTo>
                    <a:pt x="168402" y="88392"/>
                  </a:lnTo>
                  <a:lnTo>
                    <a:pt x="171450" y="74422"/>
                  </a:lnTo>
                  <a:close/>
                </a:path>
              </a:pathLst>
            </a:custGeom>
            <a:solidFill>
              <a:srgbClr val="672E17"/>
            </a:solidFill>
          </p:spPr>
          <p:txBody>
            <a:bodyPr wrap="square" lIns="0" tIns="0" rIns="0" bIns="0" rtlCol="0"/>
            <a:lstStyle/>
            <a:p>
              <a:pPr defTabSz="554492">
                <a:defRPr/>
              </a:pPr>
              <a:endParaRPr sz="1100">
                <a:solidFill>
                  <a:prstClr val="black"/>
                </a:solidFill>
                <a:latin typeface="Calibri"/>
              </a:endParaRPr>
            </a:p>
          </p:txBody>
        </p:sp>
        <p:pic>
          <p:nvPicPr>
            <p:cNvPr id="14" name="object 14"/>
            <p:cNvPicPr/>
            <p:nvPr/>
          </p:nvPicPr>
          <p:blipFill>
            <a:blip r:embed="rId5"/>
            <a:stretch/>
          </p:blipFill>
          <p:spPr bwMode="auto">
            <a:xfrm>
              <a:off x="8986900" y="1815433"/>
              <a:ext cx="84200" cy="104266"/>
            </a:xfrm>
            <a:prstGeom prst="rect">
              <a:avLst/>
            </a:prstGeom>
          </p:spPr>
        </p:pic>
        <p:sp>
          <p:nvSpPr>
            <p:cNvPr id="15" name="object 15"/>
            <p:cNvSpPr/>
            <p:nvPr/>
          </p:nvSpPr>
          <p:spPr bwMode="auto">
            <a:xfrm>
              <a:off x="8987789" y="1636616"/>
              <a:ext cx="104775" cy="105410"/>
            </a:xfrm>
            <a:custGeom>
              <a:avLst/>
              <a:gdLst/>
              <a:ahLst/>
              <a:cxnLst/>
              <a:rect l="l" t="t" r="r" b="b"/>
              <a:pathLst>
                <a:path w="104775" h="105410" extrusionOk="0">
                  <a:moveTo>
                    <a:pt x="59969" y="244"/>
                  </a:moveTo>
                  <a:lnTo>
                    <a:pt x="43840" y="244"/>
                  </a:lnTo>
                  <a:lnTo>
                    <a:pt x="-227" y="105397"/>
                  </a:lnTo>
                  <a:lnTo>
                    <a:pt x="18187" y="105397"/>
                  </a:lnTo>
                  <a:lnTo>
                    <a:pt x="29109" y="78601"/>
                  </a:lnTo>
                  <a:lnTo>
                    <a:pt x="92861" y="78601"/>
                  </a:lnTo>
                  <a:lnTo>
                    <a:pt x="85615" y="61329"/>
                  </a:lnTo>
                  <a:lnTo>
                    <a:pt x="36093" y="61329"/>
                  </a:lnTo>
                  <a:lnTo>
                    <a:pt x="51460" y="24119"/>
                  </a:lnTo>
                  <a:lnTo>
                    <a:pt x="66700" y="24119"/>
                  </a:lnTo>
                  <a:lnTo>
                    <a:pt x="66700" y="16246"/>
                  </a:lnTo>
                  <a:lnTo>
                    <a:pt x="59969" y="244"/>
                  </a:lnTo>
                  <a:close/>
                </a:path>
                <a:path w="104775" h="105410" extrusionOk="0">
                  <a:moveTo>
                    <a:pt x="92861" y="78601"/>
                  </a:moveTo>
                  <a:lnTo>
                    <a:pt x="73684" y="78601"/>
                  </a:lnTo>
                  <a:lnTo>
                    <a:pt x="84606" y="105397"/>
                  </a:lnTo>
                  <a:lnTo>
                    <a:pt x="104164" y="105397"/>
                  </a:lnTo>
                  <a:lnTo>
                    <a:pt x="92861" y="78601"/>
                  </a:lnTo>
                  <a:close/>
                </a:path>
                <a:path w="104775" h="105410" extrusionOk="0">
                  <a:moveTo>
                    <a:pt x="66700" y="24119"/>
                  </a:moveTo>
                  <a:lnTo>
                    <a:pt x="51460" y="24119"/>
                  </a:lnTo>
                  <a:lnTo>
                    <a:pt x="66700" y="61329"/>
                  </a:lnTo>
                  <a:lnTo>
                    <a:pt x="66700" y="24119"/>
                  </a:lnTo>
                  <a:close/>
                </a:path>
                <a:path w="104775" h="105410" extrusionOk="0">
                  <a:moveTo>
                    <a:pt x="66700" y="16246"/>
                  </a:moveTo>
                  <a:lnTo>
                    <a:pt x="66700" y="61329"/>
                  </a:lnTo>
                  <a:lnTo>
                    <a:pt x="85615" y="61329"/>
                  </a:lnTo>
                  <a:lnTo>
                    <a:pt x="66700" y="16246"/>
                  </a:lnTo>
                  <a:close/>
                </a:path>
              </a:pathLst>
            </a:custGeom>
            <a:solidFill>
              <a:srgbClr val="672E17"/>
            </a:solidFill>
          </p:spPr>
          <p:txBody>
            <a:bodyPr wrap="square" lIns="0" tIns="0" rIns="0" bIns="0" rtlCol="0"/>
            <a:lstStyle/>
            <a:p>
              <a:pPr defTabSz="554492">
                <a:defRPr/>
              </a:pPr>
              <a:endParaRPr sz="1100">
                <a:solidFill>
                  <a:prstClr val="black"/>
                </a:solidFill>
                <a:latin typeface="Calibri"/>
              </a:endParaRPr>
            </a:p>
          </p:txBody>
        </p:sp>
      </p:grpSp>
      <p:sp>
        <p:nvSpPr>
          <p:cNvPr id="16" name="object 16"/>
          <p:cNvSpPr txBox="1">
            <a:spLocks noGrp="1"/>
          </p:cNvSpPr>
          <p:nvPr>
            <p:ph type="title"/>
          </p:nvPr>
        </p:nvSpPr>
        <p:spPr bwMode="auto">
          <a:xfrm>
            <a:off x="3743865" y="1190361"/>
            <a:ext cx="4328510" cy="736024"/>
          </a:xfrm>
          <a:prstGeom prst="rect">
            <a:avLst/>
          </a:prstGeom>
        </p:spPr>
        <p:txBody>
          <a:bodyPr vert="horz" wrap="square" lIns="0" tIns="53139" rIns="0" bIns="0" rtlCol="0">
            <a:spAutoFit/>
          </a:bodyPr>
          <a:lstStyle/>
          <a:p>
            <a:pPr marL="8086">
              <a:spcBef>
                <a:spcPts val="418"/>
              </a:spcBef>
              <a:defRPr/>
            </a:pPr>
            <a:r>
              <a:rPr sz="2400" spc="-2">
                <a:solidFill>
                  <a:srgbClr val="E84E22"/>
                </a:solidFill>
              </a:rPr>
              <a:t>КАК</a:t>
            </a:r>
            <a:r>
              <a:rPr sz="2400" spc="-15">
                <a:solidFill>
                  <a:srgbClr val="E84E22"/>
                </a:solidFill>
              </a:rPr>
              <a:t> </a:t>
            </a:r>
            <a:r>
              <a:rPr sz="2400" spc="-18">
                <a:solidFill>
                  <a:srgbClr val="E84E22"/>
                </a:solidFill>
              </a:rPr>
              <a:t>ПОЛУЧИТЬ</a:t>
            </a:r>
            <a:r>
              <a:rPr sz="2400">
                <a:solidFill>
                  <a:srgbClr val="E84E22"/>
                </a:solidFill>
              </a:rPr>
              <a:t> </a:t>
            </a:r>
            <a:r>
              <a:rPr sz="2400" spc="-15">
                <a:solidFill>
                  <a:srgbClr val="E84E22"/>
                </a:solidFill>
              </a:rPr>
              <a:t>УСЛУГИ</a:t>
            </a:r>
            <a:r>
              <a:rPr sz="2400" spc="-38">
                <a:solidFill>
                  <a:srgbClr val="E84E22"/>
                </a:solidFill>
              </a:rPr>
              <a:t> </a:t>
            </a:r>
            <a:r>
              <a:rPr sz="2400" spc="-2">
                <a:solidFill>
                  <a:srgbClr val="E84E22"/>
                </a:solidFill>
              </a:rPr>
              <a:t>ФОНДА?</a:t>
            </a:r>
            <a:endParaRPr sz="2400"/>
          </a:p>
          <a:p>
            <a:pPr marL="7701">
              <a:spcBef>
                <a:spcPts val="270"/>
              </a:spcBef>
              <a:defRPr/>
            </a:pPr>
            <a:r>
              <a:rPr sz="1800" spc="-21">
                <a:solidFill>
                  <a:srgbClr val="672E17"/>
                </a:solidFill>
              </a:rPr>
              <a:t>ОБРАТИТЬСЯ</a:t>
            </a:r>
            <a:r>
              <a:rPr sz="1800" spc="-18">
                <a:solidFill>
                  <a:srgbClr val="672E17"/>
                </a:solidFill>
              </a:rPr>
              <a:t> </a:t>
            </a:r>
            <a:r>
              <a:rPr sz="1800">
                <a:solidFill>
                  <a:srgbClr val="672E17"/>
                </a:solidFill>
              </a:rPr>
              <a:t>В</a:t>
            </a:r>
            <a:r>
              <a:rPr sz="1800" spc="-27">
                <a:solidFill>
                  <a:srgbClr val="672E17"/>
                </a:solidFill>
              </a:rPr>
              <a:t> </a:t>
            </a:r>
            <a:r>
              <a:rPr sz="1800" spc="2">
                <a:solidFill>
                  <a:srgbClr val="672E17"/>
                </a:solidFill>
              </a:rPr>
              <a:t>ФОНД:</a:t>
            </a:r>
            <a:endParaRPr sz="1800"/>
          </a:p>
        </p:txBody>
      </p:sp>
      <p:sp>
        <p:nvSpPr>
          <p:cNvPr id="17" name="object 17"/>
          <p:cNvSpPr txBox="1"/>
          <p:nvPr/>
        </p:nvSpPr>
        <p:spPr bwMode="auto">
          <a:xfrm>
            <a:off x="4125446" y="2202113"/>
            <a:ext cx="7893858" cy="1761911"/>
          </a:xfrm>
          <a:prstGeom prst="rect">
            <a:avLst/>
          </a:prstGeom>
        </p:spPr>
        <p:txBody>
          <a:bodyPr vert="horz" wrap="square" lIns="0" tIns="7701" rIns="0" bIns="0" rtlCol="0">
            <a:spAutoFit/>
          </a:bodyPr>
          <a:lstStyle/>
          <a:p>
            <a:pPr marL="7701" defTabSz="554492">
              <a:spcBef>
                <a:spcPts val="61"/>
              </a:spcBef>
              <a:tabLst>
                <a:tab pos="2858715" algn="l"/>
              </a:tabLst>
              <a:defRPr/>
            </a:pPr>
            <a:r>
              <a:rPr sz="1200" b="1" spc="-2" dirty="0">
                <a:solidFill>
                  <a:srgbClr val="672E17"/>
                </a:solidFill>
                <a:latin typeface="Calibri"/>
                <a:cs typeface="Calibri"/>
              </a:rPr>
              <a:t>+7</a:t>
            </a:r>
            <a:r>
              <a:rPr sz="1200" b="1" spc="5" dirty="0">
                <a:solidFill>
                  <a:srgbClr val="672E17"/>
                </a:solidFill>
                <a:latin typeface="Calibri"/>
                <a:cs typeface="Calibri"/>
              </a:rPr>
              <a:t> </a:t>
            </a:r>
            <a:r>
              <a:rPr sz="1200" b="1" dirty="0">
                <a:solidFill>
                  <a:srgbClr val="672E17"/>
                </a:solidFill>
                <a:latin typeface="Calibri"/>
                <a:cs typeface="Calibri"/>
              </a:rPr>
              <a:t>(843)</a:t>
            </a:r>
            <a:r>
              <a:rPr sz="1200" b="1" spc="21" dirty="0">
                <a:solidFill>
                  <a:srgbClr val="672E17"/>
                </a:solidFill>
                <a:latin typeface="Calibri"/>
                <a:cs typeface="Calibri"/>
              </a:rPr>
              <a:t> </a:t>
            </a:r>
            <a:r>
              <a:rPr sz="1200" b="1" dirty="0">
                <a:solidFill>
                  <a:srgbClr val="672E17"/>
                </a:solidFill>
                <a:latin typeface="Calibri"/>
                <a:cs typeface="Calibri"/>
              </a:rPr>
              <a:t>524</a:t>
            </a:r>
            <a:r>
              <a:rPr sz="1200" b="1" spc="23" dirty="0">
                <a:solidFill>
                  <a:srgbClr val="672E17"/>
                </a:solidFill>
                <a:latin typeface="Calibri"/>
                <a:cs typeface="Calibri"/>
              </a:rPr>
              <a:t> </a:t>
            </a:r>
            <a:r>
              <a:rPr sz="1200" b="1" spc="2" dirty="0">
                <a:solidFill>
                  <a:srgbClr val="672E17"/>
                </a:solidFill>
                <a:latin typeface="Calibri"/>
                <a:cs typeface="Calibri"/>
              </a:rPr>
              <a:t>90</a:t>
            </a:r>
            <a:r>
              <a:rPr sz="1200" b="1" spc="5" dirty="0">
                <a:solidFill>
                  <a:srgbClr val="672E17"/>
                </a:solidFill>
                <a:latin typeface="Calibri"/>
                <a:cs typeface="Calibri"/>
              </a:rPr>
              <a:t> </a:t>
            </a:r>
            <a:r>
              <a:rPr sz="1200" b="1" spc="2" dirty="0">
                <a:solidFill>
                  <a:srgbClr val="672E17"/>
                </a:solidFill>
                <a:latin typeface="Calibri"/>
                <a:cs typeface="Calibri"/>
              </a:rPr>
              <a:t>90	</a:t>
            </a:r>
            <a:r>
              <a:rPr sz="1200" b="1" spc="-21" dirty="0">
                <a:solidFill>
                  <a:srgbClr val="672E17"/>
                </a:solidFill>
                <a:latin typeface="Calibri"/>
                <a:cs typeface="Calibri"/>
              </a:rPr>
              <a:t>FPPRT.RU</a:t>
            </a:r>
            <a:r>
              <a:rPr sz="1200" b="1" dirty="0">
                <a:solidFill>
                  <a:srgbClr val="672E17"/>
                </a:solidFill>
                <a:latin typeface="Calibri"/>
                <a:cs typeface="Calibri"/>
              </a:rPr>
              <a:t>|</a:t>
            </a:r>
            <a:r>
              <a:rPr sz="1200" b="1" spc="-2" dirty="0">
                <a:solidFill>
                  <a:srgbClr val="672E17"/>
                </a:solidFill>
                <a:latin typeface="Calibri"/>
                <a:cs typeface="Calibri"/>
              </a:rPr>
              <a:t>МСП.РФ|</a:t>
            </a:r>
            <a:r>
              <a:rPr lang="ru-RU" sz="1200" b="1" spc="-2" dirty="0">
                <a:solidFill>
                  <a:srgbClr val="672E17"/>
                </a:solidFill>
                <a:latin typeface="Calibri"/>
                <a:cs typeface="Calibri"/>
              </a:rPr>
              <a:t>|МОИ СУБСИДИИ</a:t>
            </a:r>
            <a:endParaRPr sz="1200" dirty="0">
              <a:solidFill>
                <a:prstClr val="black"/>
              </a:solidFill>
              <a:latin typeface="Calibri"/>
              <a:cs typeface="Calibri"/>
            </a:endParaRPr>
          </a:p>
          <a:p>
            <a:pPr defTabSz="554492">
              <a:spcBef>
                <a:spcPts val="30"/>
              </a:spcBef>
              <a:defRPr/>
            </a:pPr>
            <a:endParaRPr sz="120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7701" defTabSz="554492">
              <a:spcBef>
                <a:spcPts val="3"/>
              </a:spcBef>
              <a:tabLst>
                <a:tab pos="2858715" algn="l"/>
              </a:tabLst>
              <a:defRPr/>
            </a:pPr>
            <a:r>
              <a:rPr sz="1200" b="1" u="sng" spc="9" dirty="0">
                <a:solidFill>
                  <a:srgbClr val="672E17"/>
                </a:solidFill>
                <a:latin typeface="Calibri"/>
                <a:cs typeface="Calibri"/>
                <a:hlinkClick r:id="rId6" tooltip="mailto:INFO@FPPRT.RU"/>
              </a:rPr>
              <a:t>I</a:t>
            </a:r>
            <a:r>
              <a:rPr sz="1200" b="1" u="sng" spc="5" dirty="0">
                <a:solidFill>
                  <a:srgbClr val="672E17"/>
                </a:solidFill>
                <a:latin typeface="Calibri"/>
                <a:cs typeface="Calibri"/>
                <a:hlinkClick r:id="rId6" tooltip="mailto:INFO@FPPRT.RU"/>
              </a:rPr>
              <a:t>N</a:t>
            </a:r>
            <a:r>
              <a:rPr sz="1200" b="1" u="sng" spc="21" dirty="0">
                <a:solidFill>
                  <a:srgbClr val="672E17"/>
                </a:solidFill>
                <a:latin typeface="Calibri"/>
                <a:cs typeface="Calibri"/>
                <a:hlinkClick r:id="rId6" tooltip="mailto:INFO@FPPRT.RU"/>
              </a:rPr>
              <a:t>F</a:t>
            </a:r>
            <a:r>
              <a:rPr sz="1200" b="1" u="sng" spc="-2" dirty="0">
                <a:solidFill>
                  <a:srgbClr val="672E17"/>
                </a:solidFill>
                <a:latin typeface="Calibri"/>
                <a:cs typeface="Calibri"/>
                <a:hlinkClick r:id="rId6" tooltip="mailto:INFO@FPPRT.RU"/>
              </a:rPr>
              <a:t>O</a:t>
            </a:r>
            <a:r>
              <a:rPr sz="1200" b="1" u="sng" spc="9" dirty="0">
                <a:solidFill>
                  <a:srgbClr val="672E17"/>
                </a:solidFill>
                <a:latin typeface="Calibri"/>
                <a:cs typeface="Calibri"/>
                <a:hlinkClick r:id="rId6" tooltip="mailto:INFO@FPPRT.RU"/>
              </a:rPr>
              <a:t>@</a:t>
            </a:r>
            <a:r>
              <a:rPr sz="1200" b="1" u="sng" spc="2" dirty="0">
                <a:solidFill>
                  <a:srgbClr val="672E17"/>
                </a:solidFill>
                <a:latin typeface="Calibri"/>
                <a:cs typeface="Calibri"/>
                <a:hlinkClick r:id="rId6" tooltip="mailto:INFO@FPPRT.RU"/>
              </a:rPr>
              <a:t>F</a:t>
            </a:r>
            <a:r>
              <a:rPr sz="1200" b="1" u="sng" spc="5" dirty="0">
                <a:solidFill>
                  <a:srgbClr val="672E17"/>
                </a:solidFill>
                <a:latin typeface="Calibri"/>
                <a:cs typeface="Calibri"/>
                <a:hlinkClick r:id="rId6" tooltip="mailto:INFO@FPPRT.RU"/>
              </a:rPr>
              <a:t>P</a:t>
            </a:r>
            <a:r>
              <a:rPr sz="1200" b="1" u="sng" spc="11" dirty="0">
                <a:solidFill>
                  <a:srgbClr val="672E17"/>
                </a:solidFill>
                <a:latin typeface="Calibri"/>
                <a:cs typeface="Calibri"/>
                <a:hlinkClick r:id="rId6" tooltip="mailto:INFO@FPPRT.RU"/>
              </a:rPr>
              <a:t>P</a:t>
            </a:r>
            <a:r>
              <a:rPr sz="1200" b="1" u="sng" spc="-55" dirty="0">
                <a:solidFill>
                  <a:srgbClr val="672E17"/>
                </a:solidFill>
                <a:latin typeface="Calibri"/>
                <a:cs typeface="Calibri"/>
                <a:hlinkClick r:id="rId6" tooltip="mailto:INFO@FPPRT.RU"/>
              </a:rPr>
              <a:t>R</a:t>
            </a:r>
            <a:r>
              <a:rPr sz="1200" b="1" u="sng" spc="-124" dirty="0">
                <a:solidFill>
                  <a:srgbClr val="672E17"/>
                </a:solidFill>
                <a:latin typeface="Calibri"/>
                <a:cs typeface="Calibri"/>
                <a:hlinkClick r:id="rId6" tooltip="mailto:INFO@FPPRT.RU"/>
              </a:rPr>
              <a:t>T</a:t>
            </a:r>
            <a:r>
              <a:rPr sz="1200" b="1" u="sng" spc="-2" dirty="0">
                <a:solidFill>
                  <a:srgbClr val="672E17"/>
                </a:solidFill>
                <a:latin typeface="Calibri"/>
                <a:cs typeface="Calibri"/>
                <a:hlinkClick r:id="rId6" tooltip="mailto:INFO@FPPRT.RU"/>
              </a:rPr>
              <a:t>.</a:t>
            </a:r>
            <a:r>
              <a:rPr sz="1200" b="1" u="sng" spc="9" dirty="0">
                <a:solidFill>
                  <a:srgbClr val="672E17"/>
                </a:solidFill>
                <a:latin typeface="Calibri"/>
                <a:cs typeface="Calibri"/>
                <a:hlinkClick r:id="rId6" tooltip="mailto:INFO@FPPRT.RU"/>
              </a:rPr>
              <a:t>R</a:t>
            </a:r>
            <a:r>
              <a:rPr sz="1200" b="1" u="sng" dirty="0">
                <a:solidFill>
                  <a:srgbClr val="672E17"/>
                </a:solidFill>
                <a:latin typeface="Calibri"/>
                <a:cs typeface="Calibri"/>
                <a:hlinkClick r:id="rId6" tooltip="mailto:INFO@FPPRT.RU"/>
              </a:rPr>
              <a:t>U</a:t>
            </a:r>
            <a:r>
              <a:rPr sz="1200" b="1" dirty="0">
                <a:solidFill>
                  <a:srgbClr val="672E17"/>
                </a:solidFill>
                <a:latin typeface="Calibri"/>
                <a:cs typeface="Calibri"/>
              </a:rPr>
              <a:t>	</a:t>
            </a:r>
            <a:r>
              <a:rPr sz="1200" b="1" spc="-5" dirty="0">
                <a:solidFill>
                  <a:srgbClr val="672E17"/>
                </a:solidFill>
                <a:latin typeface="Calibri"/>
                <a:cs typeface="Calibri"/>
              </a:rPr>
              <a:t>К</a:t>
            </a:r>
            <a:r>
              <a:rPr sz="1200" b="1" spc="2" dirty="0">
                <a:solidFill>
                  <a:srgbClr val="672E17"/>
                </a:solidFill>
                <a:latin typeface="Calibri"/>
                <a:cs typeface="Calibri"/>
              </a:rPr>
              <a:t>А</a:t>
            </a:r>
            <a:r>
              <a:rPr sz="1200" b="1" spc="9" dirty="0">
                <a:solidFill>
                  <a:srgbClr val="672E17"/>
                </a:solidFill>
                <a:latin typeface="Calibri"/>
                <a:cs typeface="Calibri"/>
              </a:rPr>
              <a:t>З</a:t>
            </a:r>
            <a:r>
              <a:rPr sz="1200" b="1" spc="2" dirty="0">
                <a:solidFill>
                  <a:srgbClr val="672E17"/>
                </a:solidFill>
                <a:latin typeface="Calibri"/>
                <a:cs typeface="Calibri"/>
              </a:rPr>
              <a:t>АНЬ</a:t>
            </a:r>
            <a:r>
              <a:rPr sz="1200" b="1" dirty="0">
                <a:solidFill>
                  <a:srgbClr val="672E17"/>
                </a:solidFill>
                <a:latin typeface="Calibri"/>
                <a:cs typeface="Calibri"/>
              </a:rPr>
              <a:t>,</a:t>
            </a:r>
            <a:r>
              <a:rPr sz="1200" b="1" spc="-67" dirty="0">
                <a:solidFill>
                  <a:srgbClr val="672E17"/>
                </a:solidFill>
                <a:latin typeface="Calibri"/>
                <a:cs typeface="Calibri"/>
              </a:rPr>
              <a:t> </a:t>
            </a:r>
            <a:r>
              <a:rPr sz="1200" b="1" spc="-78" dirty="0">
                <a:solidFill>
                  <a:srgbClr val="672E17"/>
                </a:solidFill>
                <a:latin typeface="Calibri"/>
                <a:cs typeface="Calibri"/>
              </a:rPr>
              <a:t>У</a:t>
            </a:r>
            <a:r>
              <a:rPr sz="1200" b="1" dirty="0">
                <a:solidFill>
                  <a:srgbClr val="672E17"/>
                </a:solidFill>
                <a:latin typeface="Calibri"/>
                <a:cs typeface="Calibri"/>
              </a:rPr>
              <a:t>Л.</a:t>
            </a:r>
            <a:r>
              <a:rPr sz="1200" b="1" spc="-85" dirty="0">
                <a:solidFill>
                  <a:srgbClr val="672E17"/>
                </a:solidFill>
                <a:latin typeface="Calibri"/>
                <a:cs typeface="Calibri"/>
              </a:rPr>
              <a:t> </a:t>
            </a:r>
            <a:r>
              <a:rPr sz="1200" b="1" spc="2" dirty="0">
                <a:solidFill>
                  <a:srgbClr val="672E17"/>
                </a:solidFill>
                <a:latin typeface="Calibri"/>
                <a:cs typeface="Calibri"/>
              </a:rPr>
              <a:t>ПЕ</a:t>
            </a:r>
            <a:r>
              <a:rPr sz="1200" b="1" spc="5" dirty="0">
                <a:solidFill>
                  <a:srgbClr val="672E17"/>
                </a:solidFill>
                <a:latin typeface="Calibri"/>
                <a:cs typeface="Calibri"/>
              </a:rPr>
              <a:t>Т</a:t>
            </a:r>
            <a:r>
              <a:rPr sz="1200" b="1" spc="2" dirty="0">
                <a:solidFill>
                  <a:srgbClr val="672E17"/>
                </a:solidFill>
                <a:latin typeface="Calibri"/>
                <a:cs typeface="Calibri"/>
              </a:rPr>
              <a:t>Е</a:t>
            </a:r>
            <a:r>
              <a:rPr sz="1200" b="1" spc="5" dirty="0">
                <a:solidFill>
                  <a:srgbClr val="672E17"/>
                </a:solidFill>
                <a:latin typeface="Calibri"/>
                <a:cs typeface="Calibri"/>
              </a:rPr>
              <a:t>РБУ</a:t>
            </a:r>
            <a:r>
              <a:rPr sz="1200" b="1" spc="18" dirty="0">
                <a:solidFill>
                  <a:srgbClr val="672E17"/>
                </a:solidFill>
                <a:latin typeface="Calibri"/>
                <a:cs typeface="Calibri"/>
              </a:rPr>
              <a:t>Р</a:t>
            </a:r>
            <a:r>
              <a:rPr sz="1200" b="1" spc="-49" dirty="0">
                <a:solidFill>
                  <a:srgbClr val="672E17"/>
                </a:solidFill>
                <a:latin typeface="Calibri"/>
                <a:cs typeface="Calibri"/>
              </a:rPr>
              <a:t>Г</a:t>
            </a:r>
            <a:r>
              <a:rPr sz="1200" b="1" spc="2" dirty="0">
                <a:solidFill>
                  <a:srgbClr val="672E17"/>
                </a:solidFill>
                <a:latin typeface="Calibri"/>
                <a:cs typeface="Calibri"/>
              </a:rPr>
              <a:t>С</a:t>
            </a:r>
            <a:r>
              <a:rPr sz="1200" b="1" spc="-5" dirty="0">
                <a:solidFill>
                  <a:srgbClr val="672E17"/>
                </a:solidFill>
                <a:latin typeface="Calibri"/>
                <a:cs typeface="Calibri"/>
              </a:rPr>
              <a:t>К</a:t>
            </a:r>
            <a:r>
              <a:rPr sz="1200" b="1" spc="5" dirty="0">
                <a:solidFill>
                  <a:srgbClr val="672E17"/>
                </a:solidFill>
                <a:latin typeface="Calibri"/>
                <a:cs typeface="Calibri"/>
              </a:rPr>
              <a:t>А</a:t>
            </a:r>
            <a:r>
              <a:rPr sz="1200" b="1" dirty="0">
                <a:solidFill>
                  <a:srgbClr val="672E17"/>
                </a:solidFill>
                <a:latin typeface="Calibri"/>
                <a:cs typeface="Calibri"/>
              </a:rPr>
              <a:t>Я</a:t>
            </a:r>
            <a:r>
              <a:rPr sz="1200" b="1" spc="-15" dirty="0">
                <a:solidFill>
                  <a:srgbClr val="672E17"/>
                </a:solidFill>
                <a:latin typeface="Calibri"/>
                <a:cs typeface="Calibri"/>
              </a:rPr>
              <a:t> </a:t>
            </a:r>
            <a:r>
              <a:rPr sz="1200" b="1" spc="9" dirty="0">
                <a:solidFill>
                  <a:srgbClr val="672E17"/>
                </a:solidFill>
                <a:latin typeface="Calibri"/>
                <a:cs typeface="Calibri"/>
              </a:rPr>
              <a:t>28</a:t>
            </a:r>
            <a:r>
              <a:rPr lang="ru-RU" sz="1200" b="1" spc="9" dirty="0">
                <a:solidFill>
                  <a:srgbClr val="672E17"/>
                </a:solidFill>
                <a:latin typeface="Calibri"/>
                <a:cs typeface="Calibri"/>
              </a:rPr>
              <a:t>, 3 этаж</a:t>
            </a:r>
            <a:endParaRPr sz="1200" dirty="0">
              <a:solidFill>
                <a:prstClr val="black"/>
              </a:solidFill>
              <a:latin typeface="Calibri"/>
              <a:cs typeface="Calibri"/>
            </a:endParaRPr>
          </a:p>
          <a:p>
            <a:pPr defTabSz="554492">
              <a:spcBef>
                <a:spcPts val="15"/>
              </a:spcBef>
              <a:defRPr/>
            </a:pPr>
            <a:endParaRPr sz="120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7701" defTabSz="554492">
              <a:spcBef>
                <a:spcPts val="3"/>
              </a:spcBef>
              <a:defRPr/>
            </a:pPr>
            <a:r>
              <a:rPr sz="1200" b="1" spc="-15" dirty="0">
                <a:solidFill>
                  <a:srgbClr val="672E17"/>
                </a:solidFill>
                <a:latin typeface="Calibri"/>
                <a:cs typeface="Calibri"/>
              </a:rPr>
              <a:t>ОБРАТИТЬСЯ</a:t>
            </a:r>
            <a:r>
              <a:rPr sz="1200" b="1" spc="5" dirty="0">
                <a:solidFill>
                  <a:srgbClr val="672E17"/>
                </a:solidFill>
                <a:latin typeface="Calibri"/>
                <a:cs typeface="Calibri"/>
              </a:rPr>
              <a:t> </a:t>
            </a:r>
            <a:r>
              <a:rPr sz="1200" b="1" dirty="0">
                <a:solidFill>
                  <a:srgbClr val="672E17"/>
                </a:solidFill>
                <a:latin typeface="Calibri"/>
                <a:cs typeface="Calibri"/>
              </a:rPr>
              <a:t>К</a:t>
            </a:r>
            <a:r>
              <a:rPr sz="1200" b="1" spc="-5" dirty="0">
                <a:solidFill>
                  <a:srgbClr val="672E17"/>
                </a:solidFill>
                <a:latin typeface="Calibri"/>
                <a:cs typeface="Calibri"/>
              </a:rPr>
              <a:t> </a:t>
            </a:r>
            <a:r>
              <a:rPr sz="1200" b="1" spc="2" dirty="0">
                <a:solidFill>
                  <a:srgbClr val="672E17"/>
                </a:solidFill>
                <a:latin typeface="Calibri"/>
                <a:cs typeface="Calibri"/>
              </a:rPr>
              <a:t>РЕГИОНАЛЬНЫМ</a:t>
            </a:r>
            <a:r>
              <a:rPr sz="1200" b="1" spc="33" dirty="0">
                <a:solidFill>
                  <a:srgbClr val="672E17"/>
                </a:solidFill>
                <a:latin typeface="Calibri"/>
                <a:cs typeface="Calibri"/>
              </a:rPr>
              <a:t> </a:t>
            </a:r>
            <a:r>
              <a:rPr sz="1200" b="1" spc="-2" dirty="0">
                <a:solidFill>
                  <a:srgbClr val="672E17"/>
                </a:solidFill>
                <a:latin typeface="Calibri"/>
                <a:cs typeface="Calibri"/>
              </a:rPr>
              <a:t>ПРЕДСТАВИТЕЛЯМ</a:t>
            </a:r>
            <a:endParaRPr sz="120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7701" marR="1614188" defTabSz="554492">
              <a:lnSpc>
                <a:spcPct val="103000"/>
              </a:lnSpc>
              <a:spcBef>
                <a:spcPts val="246"/>
              </a:spcBef>
              <a:defRPr/>
            </a:pPr>
            <a:r>
              <a:rPr sz="1200" b="1" spc="-2" dirty="0">
                <a:solidFill>
                  <a:srgbClr val="672E17"/>
                </a:solidFill>
                <a:latin typeface="Calibri"/>
                <a:cs typeface="Calibri"/>
              </a:rPr>
              <a:t>В</a:t>
            </a:r>
            <a:r>
              <a:rPr sz="1200" b="1" spc="-9" dirty="0">
                <a:solidFill>
                  <a:srgbClr val="672E17"/>
                </a:solidFill>
                <a:latin typeface="Calibri"/>
                <a:cs typeface="Calibri"/>
              </a:rPr>
              <a:t> </a:t>
            </a:r>
            <a:r>
              <a:rPr sz="1200" b="1" spc="2" dirty="0">
                <a:solidFill>
                  <a:srgbClr val="672E17"/>
                </a:solidFill>
                <a:latin typeface="Calibri"/>
                <a:cs typeface="Calibri"/>
              </a:rPr>
              <a:t>МУНИЦИПАЛЬНЫХ</a:t>
            </a:r>
            <a:r>
              <a:rPr sz="1200" b="1" spc="38" dirty="0">
                <a:solidFill>
                  <a:srgbClr val="672E17"/>
                </a:solidFill>
                <a:latin typeface="Calibri"/>
                <a:cs typeface="Calibri"/>
              </a:rPr>
              <a:t> </a:t>
            </a:r>
            <a:r>
              <a:rPr sz="1200" b="1" spc="-9" dirty="0">
                <a:solidFill>
                  <a:srgbClr val="672E17"/>
                </a:solidFill>
                <a:latin typeface="Calibri"/>
                <a:cs typeface="Calibri"/>
              </a:rPr>
              <a:t>РАЙОНАХ</a:t>
            </a:r>
            <a:r>
              <a:rPr sz="1200" b="1" spc="-5" dirty="0">
                <a:solidFill>
                  <a:srgbClr val="672E17"/>
                </a:solidFill>
                <a:latin typeface="Calibri"/>
                <a:cs typeface="Calibri"/>
              </a:rPr>
              <a:t> </a:t>
            </a:r>
            <a:r>
              <a:rPr sz="1200" b="1" spc="2" dirty="0">
                <a:solidFill>
                  <a:srgbClr val="672E17"/>
                </a:solidFill>
                <a:latin typeface="Calibri"/>
                <a:cs typeface="Calibri"/>
              </a:rPr>
              <a:t>РЕСПУБЛИКИ</a:t>
            </a:r>
            <a:r>
              <a:rPr sz="1200" b="1" spc="15" dirty="0">
                <a:solidFill>
                  <a:srgbClr val="672E17"/>
                </a:solidFill>
                <a:latin typeface="Calibri"/>
                <a:cs typeface="Calibri"/>
              </a:rPr>
              <a:t> </a:t>
            </a:r>
            <a:r>
              <a:rPr sz="1200" b="1" spc="-33" dirty="0">
                <a:solidFill>
                  <a:srgbClr val="672E17"/>
                </a:solidFill>
                <a:latin typeface="Calibri"/>
                <a:cs typeface="Calibri"/>
              </a:rPr>
              <a:t>ТАТАРСТАН </a:t>
            </a:r>
            <a:r>
              <a:rPr sz="1200" b="1" spc="-327" dirty="0">
                <a:solidFill>
                  <a:srgbClr val="672E17"/>
                </a:solidFill>
                <a:latin typeface="Calibri"/>
                <a:cs typeface="Calibri"/>
              </a:rPr>
              <a:t> </a:t>
            </a:r>
            <a:r>
              <a:rPr sz="1200" b="1" spc="-15" dirty="0">
                <a:solidFill>
                  <a:srgbClr val="672E17"/>
                </a:solidFill>
                <a:latin typeface="Calibri"/>
                <a:cs typeface="Calibri"/>
              </a:rPr>
              <a:t>КОНТАКТЫ</a:t>
            </a:r>
            <a:r>
              <a:rPr sz="1200" b="1" spc="-5" dirty="0">
                <a:solidFill>
                  <a:srgbClr val="672E17"/>
                </a:solidFill>
                <a:latin typeface="Calibri"/>
                <a:cs typeface="Calibri"/>
              </a:rPr>
              <a:t> </a:t>
            </a:r>
            <a:r>
              <a:rPr sz="1200" b="1" spc="2" dirty="0">
                <a:solidFill>
                  <a:srgbClr val="672E17"/>
                </a:solidFill>
                <a:latin typeface="Calibri"/>
                <a:cs typeface="Calibri"/>
              </a:rPr>
              <a:t>ПО</a:t>
            </a:r>
            <a:r>
              <a:rPr sz="1200" b="1" spc="5" dirty="0">
                <a:solidFill>
                  <a:srgbClr val="672E17"/>
                </a:solidFill>
                <a:latin typeface="Calibri"/>
                <a:cs typeface="Calibri"/>
              </a:rPr>
              <a:t> </a:t>
            </a:r>
            <a:r>
              <a:rPr sz="1200" b="1" spc="2" dirty="0">
                <a:solidFill>
                  <a:srgbClr val="672E17"/>
                </a:solidFill>
                <a:latin typeface="Calibri"/>
                <a:cs typeface="Calibri"/>
              </a:rPr>
              <a:t>ТЕЛ.</a:t>
            </a:r>
            <a:r>
              <a:rPr sz="1200" b="1" spc="-52" dirty="0">
                <a:solidFill>
                  <a:srgbClr val="672E17"/>
                </a:solidFill>
                <a:latin typeface="Calibri"/>
                <a:cs typeface="Calibri"/>
              </a:rPr>
              <a:t> </a:t>
            </a:r>
            <a:r>
              <a:rPr sz="1200" b="1" dirty="0">
                <a:solidFill>
                  <a:srgbClr val="672E17"/>
                </a:solidFill>
                <a:latin typeface="Calibri"/>
                <a:cs typeface="Calibri"/>
              </a:rPr>
              <a:t>+7</a:t>
            </a:r>
            <a:r>
              <a:rPr sz="1200" b="1" spc="-5" dirty="0">
                <a:solidFill>
                  <a:srgbClr val="672E17"/>
                </a:solidFill>
                <a:latin typeface="Calibri"/>
                <a:cs typeface="Calibri"/>
              </a:rPr>
              <a:t> </a:t>
            </a:r>
            <a:r>
              <a:rPr sz="1200" b="1" dirty="0">
                <a:solidFill>
                  <a:srgbClr val="672E17"/>
                </a:solidFill>
                <a:latin typeface="Calibri"/>
                <a:cs typeface="Calibri"/>
              </a:rPr>
              <a:t>(843)</a:t>
            </a:r>
            <a:r>
              <a:rPr sz="1200" b="1" spc="18" dirty="0">
                <a:solidFill>
                  <a:srgbClr val="672E17"/>
                </a:solidFill>
                <a:latin typeface="Calibri"/>
                <a:cs typeface="Calibri"/>
              </a:rPr>
              <a:t> </a:t>
            </a:r>
            <a:r>
              <a:rPr sz="1200" b="1" dirty="0">
                <a:solidFill>
                  <a:srgbClr val="672E17"/>
                </a:solidFill>
                <a:latin typeface="Calibri"/>
                <a:cs typeface="Calibri"/>
              </a:rPr>
              <a:t>524</a:t>
            </a:r>
            <a:r>
              <a:rPr sz="1200" b="1" spc="2" dirty="0">
                <a:solidFill>
                  <a:srgbClr val="672E17"/>
                </a:solidFill>
                <a:latin typeface="Calibri"/>
                <a:cs typeface="Calibri"/>
              </a:rPr>
              <a:t> 90 </a:t>
            </a:r>
            <a:r>
              <a:rPr sz="1200" b="1" spc="9" dirty="0">
                <a:solidFill>
                  <a:srgbClr val="672E17"/>
                </a:solidFill>
                <a:latin typeface="Calibri"/>
                <a:cs typeface="Calibri"/>
              </a:rPr>
              <a:t>90</a:t>
            </a:r>
            <a:endParaRPr lang="ru-RU" sz="1200" b="1" spc="9" dirty="0">
              <a:solidFill>
                <a:srgbClr val="672E17"/>
              </a:solidFill>
              <a:latin typeface="Calibri"/>
              <a:cs typeface="Calibri"/>
            </a:endParaRPr>
          </a:p>
          <a:p>
            <a:pPr marL="7701" marR="1614188" defTabSz="554492">
              <a:lnSpc>
                <a:spcPct val="103000"/>
              </a:lnSpc>
              <a:spcBef>
                <a:spcPts val="246"/>
              </a:spcBef>
              <a:defRPr/>
            </a:pPr>
            <a:r>
              <a:rPr lang="ru-RU" sz="1200" b="1" spc="9" dirty="0">
                <a:solidFill>
                  <a:srgbClr val="672E17"/>
                </a:solidFill>
                <a:latin typeface="Calibri"/>
                <a:cs typeface="Calibri"/>
              </a:rPr>
              <a:t>ГОРЯЧАЯ ЛИНИЯ ГАРАНТИЙНОГО ФОНДА </a:t>
            </a:r>
            <a:r>
              <a:rPr lang="ru-RU" sz="1200" b="1" spc="9" dirty="0">
                <a:solidFill>
                  <a:srgbClr val="54291A"/>
                </a:solidFill>
                <a:latin typeface="Calibri"/>
                <a:cs typeface="Calibri"/>
              </a:rPr>
              <a:t>+7</a:t>
            </a:r>
            <a:r>
              <a:rPr lang="ru-RU" sz="1200" b="1" dirty="0">
                <a:solidFill>
                  <a:srgbClr val="54291A"/>
                </a:solidFill>
                <a:latin typeface="Calibri"/>
              </a:rPr>
              <a:t> (843) 293–16–94</a:t>
            </a:r>
            <a:endParaRPr dirty="0"/>
          </a:p>
          <a:p>
            <a:pPr marL="7701" marR="1614188" defTabSz="554492">
              <a:lnSpc>
                <a:spcPct val="103000"/>
              </a:lnSpc>
              <a:spcBef>
                <a:spcPts val="246"/>
              </a:spcBef>
              <a:defRPr/>
            </a:pPr>
            <a:endParaRPr sz="1200" dirty="0">
              <a:solidFill>
                <a:prstClr val="black"/>
              </a:solidFill>
              <a:latin typeface="Calibri"/>
              <a:cs typeface="Calibri"/>
            </a:endParaRPr>
          </a:p>
        </p:txBody>
      </p:sp>
      <p:sp>
        <p:nvSpPr>
          <p:cNvPr id="18" name="object 18"/>
          <p:cNvSpPr txBox="1"/>
          <p:nvPr/>
        </p:nvSpPr>
        <p:spPr bwMode="auto">
          <a:xfrm>
            <a:off x="1183547" y="5703278"/>
            <a:ext cx="751261" cy="236040"/>
          </a:xfrm>
          <a:prstGeom prst="rect">
            <a:avLst/>
          </a:prstGeom>
        </p:spPr>
        <p:txBody>
          <a:bodyPr vert="horz" wrap="square" lIns="0" tIns="7316" rIns="0" bIns="0" rtlCol="0">
            <a:spAutoFit/>
          </a:bodyPr>
          <a:lstStyle/>
          <a:p>
            <a:pPr marL="7701" defTabSz="554492">
              <a:spcBef>
                <a:spcPts val="58"/>
              </a:spcBef>
              <a:defRPr/>
            </a:pPr>
            <a:r>
              <a:rPr sz="1500" b="1" spc="2">
                <a:solidFill>
                  <a:srgbClr val="FFFFFF"/>
                </a:solidFill>
                <a:latin typeface="Calibri"/>
                <a:cs typeface="Calibri"/>
              </a:rPr>
              <a:t>FP</a:t>
            </a:r>
            <a:r>
              <a:rPr sz="1500" b="1" spc="9">
                <a:solidFill>
                  <a:srgbClr val="FFFFFF"/>
                </a:solidFill>
                <a:latin typeface="Calibri"/>
                <a:cs typeface="Calibri"/>
              </a:rPr>
              <a:t>P</a:t>
            </a:r>
            <a:r>
              <a:rPr sz="1500" b="1" spc="-61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1500" b="1" spc="-23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1500" b="1" spc="-5">
                <a:solidFill>
                  <a:srgbClr val="FFFFFF"/>
                </a:solidFill>
                <a:latin typeface="Calibri"/>
                <a:cs typeface="Calibri"/>
              </a:rPr>
              <a:t>.</a:t>
            </a:r>
            <a:r>
              <a:rPr sz="1500" b="1" spc="5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1500" b="1" spc="-2">
                <a:solidFill>
                  <a:srgbClr val="FFFFFF"/>
                </a:solidFill>
                <a:latin typeface="Calibri"/>
                <a:cs typeface="Calibri"/>
              </a:rPr>
              <a:t>U</a:t>
            </a:r>
            <a:endParaRPr sz="1500">
              <a:solidFill>
                <a:prstClr val="black"/>
              </a:solidFill>
              <a:latin typeface="Calibri"/>
              <a:cs typeface="Calibri"/>
            </a:endParaRPr>
          </a:p>
        </p:txBody>
      </p:sp>
      <p:grpSp>
        <p:nvGrpSpPr>
          <p:cNvPr id="19" name="object 19"/>
          <p:cNvGrpSpPr/>
          <p:nvPr/>
        </p:nvGrpSpPr>
        <p:grpSpPr bwMode="auto">
          <a:xfrm>
            <a:off x="6705946" y="2515592"/>
            <a:ext cx="211786" cy="318063"/>
            <a:chOff x="11196828" y="6092666"/>
            <a:chExt cx="349250" cy="524510"/>
          </a:xfrm>
        </p:grpSpPr>
        <p:pic>
          <p:nvPicPr>
            <p:cNvPr id="20" name="object 20"/>
            <p:cNvPicPr/>
            <p:nvPr/>
          </p:nvPicPr>
          <p:blipFill>
            <a:blip r:embed="rId7"/>
            <a:stretch/>
          </p:blipFill>
          <p:spPr bwMode="auto">
            <a:xfrm>
              <a:off x="11253216" y="6536270"/>
              <a:ext cx="245073" cy="80651"/>
            </a:xfrm>
            <a:prstGeom prst="rect">
              <a:avLst/>
            </a:prstGeom>
          </p:spPr>
        </p:pic>
        <p:pic>
          <p:nvPicPr>
            <p:cNvPr id="21" name="object 21"/>
            <p:cNvPicPr/>
            <p:nvPr/>
          </p:nvPicPr>
          <p:blipFill>
            <a:blip r:embed="rId8"/>
            <a:stretch/>
          </p:blipFill>
          <p:spPr bwMode="auto">
            <a:xfrm>
              <a:off x="11282172" y="6178139"/>
              <a:ext cx="178018" cy="178178"/>
            </a:xfrm>
            <a:prstGeom prst="rect">
              <a:avLst/>
            </a:prstGeom>
          </p:spPr>
        </p:pic>
        <p:sp>
          <p:nvSpPr>
            <p:cNvPr id="22" name="object 22"/>
            <p:cNvSpPr/>
            <p:nvPr/>
          </p:nvSpPr>
          <p:spPr bwMode="auto">
            <a:xfrm>
              <a:off x="11196536" y="6092805"/>
              <a:ext cx="349250" cy="481330"/>
            </a:xfrm>
            <a:custGeom>
              <a:avLst/>
              <a:gdLst/>
              <a:ahLst/>
              <a:cxnLst/>
              <a:rect l="l" t="t" r="r" b="b"/>
              <a:pathLst>
                <a:path w="349250" h="481329" extrusionOk="0">
                  <a:moveTo>
                    <a:pt x="348742" y="174625"/>
                  </a:moveTo>
                  <a:lnTo>
                    <a:pt x="342392" y="128905"/>
                  </a:lnTo>
                  <a:lnTo>
                    <a:pt x="324485" y="87376"/>
                  </a:lnTo>
                  <a:lnTo>
                    <a:pt x="320548" y="82321"/>
                  </a:lnTo>
                  <a:lnTo>
                    <a:pt x="320548" y="174625"/>
                  </a:lnTo>
                  <a:lnTo>
                    <a:pt x="315976" y="209283"/>
                  </a:lnTo>
                  <a:lnTo>
                    <a:pt x="305816" y="239509"/>
                  </a:lnTo>
                  <a:lnTo>
                    <a:pt x="294640" y="260845"/>
                  </a:lnTo>
                  <a:lnTo>
                    <a:pt x="287528" y="268973"/>
                  </a:lnTo>
                  <a:lnTo>
                    <a:pt x="174371" y="443598"/>
                  </a:lnTo>
                  <a:lnTo>
                    <a:pt x="37465" y="240906"/>
                  </a:lnTo>
                  <a:lnTo>
                    <a:pt x="27686" y="221729"/>
                  </a:lnTo>
                  <a:lnTo>
                    <a:pt x="24130" y="202552"/>
                  </a:lnTo>
                  <a:lnTo>
                    <a:pt x="23622" y="174625"/>
                  </a:lnTo>
                  <a:lnTo>
                    <a:pt x="33401" y="128524"/>
                  </a:lnTo>
                  <a:lnTo>
                    <a:pt x="55626" y="88392"/>
                  </a:lnTo>
                  <a:lnTo>
                    <a:pt x="88011" y="56642"/>
                  </a:lnTo>
                  <a:lnTo>
                    <a:pt x="128397" y="35814"/>
                  </a:lnTo>
                  <a:lnTo>
                    <a:pt x="174371" y="28321"/>
                  </a:lnTo>
                  <a:lnTo>
                    <a:pt x="220345" y="35814"/>
                  </a:lnTo>
                  <a:lnTo>
                    <a:pt x="260477" y="56642"/>
                  </a:lnTo>
                  <a:lnTo>
                    <a:pt x="292100" y="88392"/>
                  </a:lnTo>
                  <a:lnTo>
                    <a:pt x="313055" y="128524"/>
                  </a:lnTo>
                  <a:lnTo>
                    <a:pt x="320548" y="174625"/>
                  </a:lnTo>
                  <a:lnTo>
                    <a:pt x="320548" y="82321"/>
                  </a:lnTo>
                  <a:lnTo>
                    <a:pt x="296926" y="51943"/>
                  </a:lnTo>
                  <a:lnTo>
                    <a:pt x="266700" y="28321"/>
                  </a:lnTo>
                  <a:lnTo>
                    <a:pt x="220091" y="6350"/>
                  </a:lnTo>
                  <a:lnTo>
                    <a:pt x="174371" y="0"/>
                  </a:lnTo>
                  <a:lnTo>
                    <a:pt x="128778" y="6350"/>
                  </a:lnTo>
                  <a:lnTo>
                    <a:pt x="87249" y="24257"/>
                  </a:lnTo>
                  <a:lnTo>
                    <a:pt x="51816" y="51943"/>
                  </a:lnTo>
                  <a:lnTo>
                    <a:pt x="24257" y="87376"/>
                  </a:lnTo>
                  <a:lnTo>
                    <a:pt x="6350" y="128905"/>
                  </a:lnTo>
                  <a:lnTo>
                    <a:pt x="0" y="174625"/>
                  </a:lnTo>
                  <a:lnTo>
                    <a:pt x="5207" y="212839"/>
                  </a:lnTo>
                  <a:lnTo>
                    <a:pt x="17145" y="246494"/>
                  </a:lnTo>
                  <a:lnTo>
                    <a:pt x="29845" y="271513"/>
                  </a:lnTo>
                  <a:lnTo>
                    <a:pt x="37719" y="283070"/>
                  </a:lnTo>
                  <a:lnTo>
                    <a:pt x="164973" y="476618"/>
                  </a:lnTo>
                  <a:lnTo>
                    <a:pt x="169672" y="481317"/>
                  </a:lnTo>
                  <a:lnTo>
                    <a:pt x="183769" y="481317"/>
                  </a:lnTo>
                  <a:lnTo>
                    <a:pt x="183769" y="476618"/>
                  </a:lnTo>
                  <a:lnTo>
                    <a:pt x="205486" y="443598"/>
                  </a:lnTo>
                  <a:lnTo>
                    <a:pt x="311023" y="283070"/>
                  </a:lnTo>
                  <a:lnTo>
                    <a:pt x="318897" y="271513"/>
                  </a:lnTo>
                  <a:lnTo>
                    <a:pt x="331724" y="246494"/>
                  </a:lnTo>
                  <a:lnTo>
                    <a:pt x="343535" y="212839"/>
                  </a:lnTo>
                  <a:lnTo>
                    <a:pt x="348742" y="174625"/>
                  </a:lnTo>
                  <a:close/>
                </a:path>
              </a:pathLst>
            </a:custGeom>
            <a:solidFill>
              <a:srgbClr val="E84E22"/>
            </a:solidFill>
          </p:spPr>
          <p:txBody>
            <a:bodyPr wrap="square" lIns="0" tIns="0" rIns="0" bIns="0" rtlCol="0"/>
            <a:lstStyle/>
            <a:p>
              <a:pPr defTabSz="554492">
                <a:defRPr/>
              </a:pPr>
              <a:endParaRPr sz="1100">
                <a:solidFill>
                  <a:prstClr val="black"/>
                </a:solidFill>
                <a:latin typeface="Calibri"/>
              </a:endParaRPr>
            </a:p>
          </p:txBody>
        </p:sp>
      </p:grpSp>
      <p:grpSp>
        <p:nvGrpSpPr>
          <p:cNvPr id="23" name="object 23"/>
          <p:cNvGrpSpPr/>
          <p:nvPr/>
        </p:nvGrpSpPr>
        <p:grpSpPr bwMode="auto">
          <a:xfrm>
            <a:off x="3734545" y="2556573"/>
            <a:ext cx="316908" cy="226417"/>
            <a:chOff x="6385559" y="6167342"/>
            <a:chExt cx="522605" cy="373380"/>
          </a:xfrm>
        </p:grpSpPr>
        <p:sp>
          <p:nvSpPr>
            <p:cNvPr id="24" name="object 24"/>
            <p:cNvSpPr/>
            <p:nvPr/>
          </p:nvSpPr>
          <p:spPr bwMode="auto">
            <a:xfrm>
              <a:off x="6385559" y="6167342"/>
              <a:ext cx="520064" cy="373380"/>
            </a:xfrm>
            <a:custGeom>
              <a:avLst/>
              <a:gdLst/>
              <a:ahLst/>
              <a:cxnLst/>
              <a:rect l="l" t="t" r="r" b="b"/>
              <a:pathLst>
                <a:path w="520065" h="373379" extrusionOk="0">
                  <a:moveTo>
                    <a:pt x="482045" y="129"/>
                  </a:moveTo>
                  <a:lnTo>
                    <a:pt x="40223" y="129"/>
                  </a:lnTo>
                  <a:lnTo>
                    <a:pt x="24602" y="3304"/>
                  </a:lnTo>
                  <a:lnTo>
                    <a:pt x="11776" y="12067"/>
                  </a:lnTo>
                  <a:lnTo>
                    <a:pt x="3013" y="24894"/>
                  </a:lnTo>
                  <a:lnTo>
                    <a:pt x="-161" y="40641"/>
                  </a:lnTo>
                  <a:lnTo>
                    <a:pt x="-161" y="332480"/>
                  </a:lnTo>
                  <a:lnTo>
                    <a:pt x="3013" y="348228"/>
                  </a:lnTo>
                  <a:lnTo>
                    <a:pt x="11776" y="361054"/>
                  </a:lnTo>
                  <a:lnTo>
                    <a:pt x="24602" y="369817"/>
                  </a:lnTo>
                  <a:lnTo>
                    <a:pt x="40223" y="372992"/>
                  </a:lnTo>
                  <a:lnTo>
                    <a:pt x="482045" y="372992"/>
                  </a:lnTo>
                  <a:lnTo>
                    <a:pt x="497666" y="369817"/>
                  </a:lnTo>
                  <a:lnTo>
                    <a:pt x="510492" y="361054"/>
                  </a:lnTo>
                  <a:lnTo>
                    <a:pt x="517477" y="350768"/>
                  </a:lnTo>
                  <a:lnTo>
                    <a:pt x="37429" y="350768"/>
                  </a:lnTo>
                  <a:lnTo>
                    <a:pt x="36413" y="349879"/>
                  </a:lnTo>
                  <a:lnTo>
                    <a:pt x="63591" y="328670"/>
                  </a:lnTo>
                  <a:lnTo>
                    <a:pt x="23841" y="328670"/>
                  </a:lnTo>
                  <a:lnTo>
                    <a:pt x="23841" y="69470"/>
                  </a:lnTo>
                  <a:lnTo>
                    <a:pt x="63591" y="69470"/>
                  </a:lnTo>
                  <a:lnTo>
                    <a:pt x="23841" y="38609"/>
                  </a:lnTo>
                  <a:lnTo>
                    <a:pt x="25872" y="30990"/>
                  </a:lnTo>
                  <a:lnTo>
                    <a:pt x="32603" y="24259"/>
                  </a:lnTo>
                  <a:lnTo>
                    <a:pt x="519382" y="24259"/>
                  </a:lnTo>
                  <a:lnTo>
                    <a:pt x="511254" y="12067"/>
                  </a:lnTo>
                  <a:lnTo>
                    <a:pt x="498301" y="3304"/>
                  </a:lnTo>
                  <a:lnTo>
                    <a:pt x="482045" y="129"/>
                  </a:lnTo>
                  <a:close/>
                </a:path>
              </a:pathLst>
            </a:custGeom>
            <a:solidFill>
              <a:srgbClr val="E84E22"/>
            </a:solidFill>
          </p:spPr>
          <p:txBody>
            <a:bodyPr wrap="square" lIns="0" tIns="0" rIns="0" bIns="0" rtlCol="0"/>
            <a:lstStyle/>
            <a:p>
              <a:pPr defTabSz="554492">
                <a:defRPr/>
              </a:pPr>
              <a:endParaRPr sz="1100">
                <a:solidFill>
                  <a:prstClr val="black"/>
                </a:solidFill>
                <a:latin typeface="Calibri"/>
              </a:endParaRPr>
            </a:p>
          </p:txBody>
        </p:sp>
        <p:pic>
          <p:nvPicPr>
            <p:cNvPr id="25" name="object 25"/>
            <p:cNvPicPr/>
            <p:nvPr/>
          </p:nvPicPr>
          <p:blipFill>
            <a:blip r:embed="rId9"/>
            <a:stretch/>
          </p:blipFill>
          <p:spPr bwMode="auto">
            <a:xfrm>
              <a:off x="6696455" y="6380321"/>
              <a:ext cx="211709" cy="137668"/>
            </a:xfrm>
            <a:prstGeom prst="rect">
              <a:avLst/>
            </a:prstGeom>
          </p:spPr>
        </p:pic>
        <p:sp>
          <p:nvSpPr>
            <p:cNvPr id="26" name="object 26"/>
            <p:cNvSpPr/>
            <p:nvPr/>
          </p:nvSpPr>
          <p:spPr bwMode="auto">
            <a:xfrm>
              <a:off x="6409398" y="6191611"/>
              <a:ext cx="499109" cy="304800"/>
            </a:xfrm>
            <a:custGeom>
              <a:avLst/>
              <a:gdLst/>
              <a:ahLst/>
              <a:cxnLst/>
              <a:rect l="l" t="t" r="r" b="b"/>
              <a:pathLst>
                <a:path w="499109" h="304800" extrusionOk="0">
                  <a:moveTo>
                    <a:pt x="498563" y="43319"/>
                  </a:moveTo>
                  <a:lnTo>
                    <a:pt x="475475" y="43319"/>
                  </a:lnTo>
                  <a:lnTo>
                    <a:pt x="475475" y="304406"/>
                  </a:lnTo>
                  <a:lnTo>
                    <a:pt x="498563" y="304406"/>
                  </a:lnTo>
                  <a:lnTo>
                    <a:pt x="498563" y="43319"/>
                  </a:lnTo>
                  <a:close/>
                </a:path>
                <a:path w="499109" h="304800" extrusionOk="0">
                  <a:moveTo>
                    <a:pt x="498589" y="16383"/>
                  </a:moveTo>
                  <a:lnTo>
                    <a:pt x="495922" y="635"/>
                  </a:lnTo>
                  <a:lnTo>
                    <a:pt x="495541" y="0"/>
                  </a:lnTo>
                  <a:lnTo>
                    <a:pt x="465950" y="0"/>
                  </a:lnTo>
                  <a:lnTo>
                    <a:pt x="472681" y="5715"/>
                  </a:lnTo>
                  <a:lnTo>
                    <a:pt x="474586" y="12446"/>
                  </a:lnTo>
                  <a:lnTo>
                    <a:pt x="251320" y="185915"/>
                  </a:lnTo>
                  <a:lnTo>
                    <a:pt x="243827" y="189725"/>
                  </a:lnTo>
                  <a:lnTo>
                    <a:pt x="235445" y="190995"/>
                  </a:lnTo>
                  <a:lnTo>
                    <a:pt x="227698" y="189725"/>
                  </a:lnTo>
                  <a:lnTo>
                    <a:pt x="227317" y="189725"/>
                  </a:lnTo>
                  <a:lnTo>
                    <a:pt x="220459" y="185915"/>
                  </a:lnTo>
                  <a:lnTo>
                    <a:pt x="39751" y="45212"/>
                  </a:lnTo>
                  <a:lnTo>
                    <a:pt x="0" y="45212"/>
                  </a:lnTo>
                  <a:lnTo>
                    <a:pt x="166611" y="174358"/>
                  </a:lnTo>
                  <a:lnTo>
                    <a:pt x="0" y="304406"/>
                  </a:lnTo>
                  <a:lnTo>
                    <a:pt x="39751" y="304406"/>
                  </a:lnTo>
                  <a:lnTo>
                    <a:pt x="186804" y="189725"/>
                  </a:lnTo>
                  <a:lnTo>
                    <a:pt x="205981" y="205092"/>
                  </a:lnTo>
                  <a:lnTo>
                    <a:pt x="212839" y="209537"/>
                  </a:lnTo>
                  <a:lnTo>
                    <a:pt x="220205" y="212458"/>
                  </a:lnTo>
                  <a:lnTo>
                    <a:pt x="227952" y="214236"/>
                  </a:lnTo>
                  <a:lnTo>
                    <a:pt x="235826" y="214744"/>
                  </a:lnTo>
                  <a:lnTo>
                    <a:pt x="243954" y="214236"/>
                  </a:lnTo>
                  <a:lnTo>
                    <a:pt x="284086" y="190995"/>
                  </a:lnTo>
                  <a:lnTo>
                    <a:pt x="286880" y="188836"/>
                  </a:lnTo>
                  <a:lnTo>
                    <a:pt x="326885" y="188836"/>
                  </a:lnTo>
                  <a:lnTo>
                    <a:pt x="307073" y="173342"/>
                  </a:lnTo>
                  <a:lnTo>
                    <a:pt x="475475" y="43307"/>
                  </a:lnTo>
                  <a:lnTo>
                    <a:pt x="498589" y="43307"/>
                  </a:lnTo>
                  <a:lnTo>
                    <a:pt x="498589" y="16383"/>
                  </a:lnTo>
                  <a:close/>
                </a:path>
              </a:pathLst>
            </a:custGeom>
            <a:solidFill>
              <a:srgbClr val="E84E22"/>
            </a:solidFill>
          </p:spPr>
          <p:txBody>
            <a:bodyPr wrap="square" lIns="0" tIns="0" rIns="0" bIns="0" rtlCol="0"/>
            <a:lstStyle/>
            <a:p>
              <a:pPr defTabSz="554492">
                <a:defRPr/>
              </a:pPr>
              <a:endParaRPr sz="1100">
                <a:solidFill>
                  <a:prstClr val="black"/>
                </a:solidFill>
                <a:latin typeface="Calibri"/>
              </a:endParaRPr>
            </a:p>
          </p:txBody>
        </p:sp>
      </p:grpSp>
      <p:grpSp>
        <p:nvGrpSpPr>
          <p:cNvPr id="27" name="object 27"/>
          <p:cNvGrpSpPr/>
          <p:nvPr/>
        </p:nvGrpSpPr>
        <p:grpSpPr bwMode="auto">
          <a:xfrm>
            <a:off x="6616637" y="2085441"/>
            <a:ext cx="317678" cy="317293"/>
            <a:chOff x="11097768" y="5045678"/>
            <a:chExt cx="523875" cy="523240"/>
          </a:xfrm>
        </p:grpSpPr>
        <p:sp>
          <p:nvSpPr>
            <p:cNvPr id="28" name="object 28"/>
            <p:cNvSpPr/>
            <p:nvPr/>
          </p:nvSpPr>
          <p:spPr bwMode="auto">
            <a:xfrm>
              <a:off x="11097768" y="5045678"/>
              <a:ext cx="523875" cy="523240"/>
            </a:xfrm>
            <a:custGeom>
              <a:avLst/>
              <a:gdLst/>
              <a:ahLst/>
              <a:cxnLst/>
              <a:rect l="l" t="t" r="r" b="b"/>
              <a:pathLst>
                <a:path w="523875" h="523239" extrusionOk="0">
                  <a:moveTo>
                    <a:pt x="261713" y="158"/>
                  </a:moveTo>
                  <a:lnTo>
                    <a:pt x="210153" y="5238"/>
                  </a:lnTo>
                  <a:lnTo>
                    <a:pt x="161386" y="20477"/>
                  </a:lnTo>
                  <a:lnTo>
                    <a:pt x="116429" y="44607"/>
                  </a:lnTo>
                  <a:lnTo>
                    <a:pt x="76425" y="77499"/>
                  </a:lnTo>
                  <a:lnTo>
                    <a:pt x="43660" y="116868"/>
                  </a:lnTo>
                  <a:lnTo>
                    <a:pt x="19531" y="161317"/>
                  </a:lnTo>
                  <a:lnTo>
                    <a:pt x="4799" y="210718"/>
                  </a:lnTo>
                  <a:lnTo>
                    <a:pt x="-280" y="261517"/>
                  </a:lnTo>
                  <a:lnTo>
                    <a:pt x="4799" y="313586"/>
                  </a:lnTo>
                  <a:lnTo>
                    <a:pt x="19531" y="361718"/>
                  </a:lnTo>
                  <a:lnTo>
                    <a:pt x="43660" y="407437"/>
                  </a:lnTo>
                  <a:lnTo>
                    <a:pt x="76425" y="446806"/>
                  </a:lnTo>
                  <a:lnTo>
                    <a:pt x="116429" y="479698"/>
                  </a:lnTo>
                  <a:lnTo>
                    <a:pt x="161386" y="503827"/>
                  </a:lnTo>
                  <a:lnTo>
                    <a:pt x="210153" y="519067"/>
                  </a:lnTo>
                  <a:lnTo>
                    <a:pt x="261713" y="522877"/>
                  </a:lnTo>
                  <a:lnTo>
                    <a:pt x="313147" y="519067"/>
                  </a:lnTo>
                  <a:lnTo>
                    <a:pt x="361914" y="503827"/>
                  </a:lnTo>
                  <a:lnTo>
                    <a:pt x="376138" y="496207"/>
                  </a:lnTo>
                  <a:lnTo>
                    <a:pt x="250030" y="496207"/>
                  </a:lnTo>
                  <a:lnTo>
                    <a:pt x="237965" y="491127"/>
                  </a:lnTo>
                  <a:lnTo>
                    <a:pt x="197326" y="491127"/>
                  </a:lnTo>
                  <a:lnTo>
                    <a:pt x="172054" y="482238"/>
                  </a:lnTo>
                  <a:lnTo>
                    <a:pt x="148051" y="470808"/>
                  </a:lnTo>
                  <a:lnTo>
                    <a:pt x="125700" y="456965"/>
                  </a:lnTo>
                  <a:lnTo>
                    <a:pt x="104999" y="441726"/>
                  </a:lnTo>
                  <a:lnTo>
                    <a:pt x="115540" y="432836"/>
                  </a:lnTo>
                  <a:lnTo>
                    <a:pt x="126462" y="425216"/>
                  </a:lnTo>
                  <a:lnTo>
                    <a:pt x="88109" y="425216"/>
                  </a:lnTo>
                  <a:lnTo>
                    <a:pt x="62582" y="392197"/>
                  </a:lnTo>
                  <a:lnTo>
                    <a:pt x="42771" y="356638"/>
                  </a:lnTo>
                  <a:lnTo>
                    <a:pt x="29563" y="316126"/>
                  </a:lnTo>
                  <a:lnTo>
                    <a:pt x="23594" y="274217"/>
                  </a:lnTo>
                  <a:lnTo>
                    <a:pt x="522438" y="274217"/>
                  </a:lnTo>
                  <a:lnTo>
                    <a:pt x="523581" y="261517"/>
                  </a:lnTo>
                  <a:lnTo>
                    <a:pt x="522438" y="250087"/>
                  </a:lnTo>
                  <a:lnTo>
                    <a:pt x="23594" y="250087"/>
                  </a:lnTo>
                  <a:lnTo>
                    <a:pt x="29563" y="208179"/>
                  </a:lnTo>
                  <a:lnTo>
                    <a:pt x="42644" y="167667"/>
                  </a:lnTo>
                  <a:lnTo>
                    <a:pt x="62328" y="132107"/>
                  </a:lnTo>
                  <a:lnTo>
                    <a:pt x="87728" y="99088"/>
                  </a:lnTo>
                  <a:lnTo>
                    <a:pt x="124557" y="99088"/>
                  </a:lnTo>
                  <a:lnTo>
                    <a:pt x="115159" y="91468"/>
                  </a:lnTo>
                  <a:lnTo>
                    <a:pt x="147797" y="53496"/>
                  </a:lnTo>
                  <a:lnTo>
                    <a:pt x="197326" y="33177"/>
                  </a:lnTo>
                  <a:lnTo>
                    <a:pt x="235552" y="33177"/>
                  </a:lnTo>
                  <a:lnTo>
                    <a:pt x="250030" y="28097"/>
                  </a:lnTo>
                  <a:lnTo>
                    <a:pt x="376138" y="28097"/>
                  </a:lnTo>
                  <a:lnTo>
                    <a:pt x="361914" y="20477"/>
                  </a:lnTo>
                  <a:lnTo>
                    <a:pt x="313147" y="5238"/>
                  </a:lnTo>
                  <a:lnTo>
                    <a:pt x="261713" y="158"/>
                  </a:lnTo>
                  <a:close/>
                </a:path>
              </a:pathLst>
            </a:custGeom>
            <a:solidFill>
              <a:srgbClr val="E84E22"/>
            </a:solidFill>
          </p:spPr>
          <p:txBody>
            <a:bodyPr wrap="square" lIns="0" tIns="0" rIns="0" bIns="0" rtlCol="0"/>
            <a:lstStyle/>
            <a:p>
              <a:pPr defTabSz="554492">
                <a:defRPr/>
              </a:pPr>
              <a:endParaRPr sz="1100">
                <a:solidFill>
                  <a:prstClr val="black"/>
                </a:solidFill>
                <a:latin typeface="Calibri"/>
              </a:endParaRPr>
            </a:p>
          </p:txBody>
        </p:sp>
        <p:pic>
          <p:nvPicPr>
            <p:cNvPr id="29" name="object 29"/>
            <p:cNvPicPr/>
            <p:nvPr/>
          </p:nvPicPr>
          <p:blipFill>
            <a:blip r:embed="rId10"/>
            <a:stretch/>
          </p:blipFill>
          <p:spPr bwMode="auto">
            <a:xfrm>
              <a:off x="11247374" y="5428819"/>
              <a:ext cx="315595" cy="112920"/>
            </a:xfrm>
            <a:prstGeom prst="rect">
              <a:avLst/>
            </a:prstGeom>
          </p:spPr>
        </p:pic>
        <p:sp>
          <p:nvSpPr>
            <p:cNvPr id="30" name="object 30"/>
            <p:cNvSpPr/>
            <p:nvPr/>
          </p:nvSpPr>
          <p:spPr bwMode="auto">
            <a:xfrm>
              <a:off x="11186160" y="5319744"/>
              <a:ext cx="296545" cy="151130"/>
            </a:xfrm>
            <a:custGeom>
              <a:avLst/>
              <a:gdLst/>
              <a:ahLst/>
              <a:cxnLst/>
              <a:rect l="l" t="t" r="r" b="b"/>
              <a:pathLst>
                <a:path w="296545" h="151129" extrusionOk="0">
                  <a:moveTo>
                    <a:pt x="60167" y="151"/>
                  </a:moveTo>
                  <a:lnTo>
                    <a:pt x="36800" y="151"/>
                  </a:lnTo>
                  <a:lnTo>
                    <a:pt x="38324" y="29360"/>
                  </a:lnTo>
                  <a:lnTo>
                    <a:pt x="41753" y="58442"/>
                  </a:lnTo>
                  <a:lnTo>
                    <a:pt x="46833" y="87652"/>
                  </a:lnTo>
                  <a:lnTo>
                    <a:pt x="53563" y="114321"/>
                  </a:lnTo>
                  <a:lnTo>
                    <a:pt x="39340" y="121941"/>
                  </a:lnTo>
                  <a:lnTo>
                    <a:pt x="25624" y="130831"/>
                  </a:lnTo>
                  <a:lnTo>
                    <a:pt x="12416" y="139720"/>
                  </a:lnTo>
                  <a:lnTo>
                    <a:pt x="-282" y="151150"/>
                  </a:lnTo>
                  <a:lnTo>
                    <a:pt x="38070" y="151150"/>
                  </a:lnTo>
                  <a:lnTo>
                    <a:pt x="49246" y="143530"/>
                  </a:lnTo>
                  <a:lnTo>
                    <a:pt x="60929" y="137180"/>
                  </a:lnTo>
                  <a:lnTo>
                    <a:pt x="86329" y="137180"/>
                  </a:lnTo>
                  <a:lnTo>
                    <a:pt x="82138" y="127021"/>
                  </a:lnTo>
                  <a:lnTo>
                    <a:pt x="101314" y="119401"/>
                  </a:lnTo>
                  <a:lnTo>
                    <a:pt x="120999" y="114321"/>
                  </a:lnTo>
                  <a:lnTo>
                    <a:pt x="141064" y="110511"/>
                  </a:lnTo>
                  <a:lnTo>
                    <a:pt x="161638" y="109241"/>
                  </a:lnTo>
                  <a:lnTo>
                    <a:pt x="294603" y="109241"/>
                  </a:lnTo>
                  <a:lnTo>
                    <a:pt x="295873" y="104161"/>
                  </a:lnTo>
                  <a:lnTo>
                    <a:pt x="75026" y="104161"/>
                  </a:lnTo>
                  <a:lnTo>
                    <a:pt x="69057" y="80032"/>
                  </a:lnTo>
                  <a:lnTo>
                    <a:pt x="64612" y="53363"/>
                  </a:lnTo>
                  <a:lnTo>
                    <a:pt x="61564" y="26820"/>
                  </a:lnTo>
                  <a:lnTo>
                    <a:pt x="60167" y="151"/>
                  </a:lnTo>
                  <a:close/>
                </a:path>
              </a:pathLst>
            </a:custGeom>
            <a:solidFill>
              <a:srgbClr val="E84E22"/>
            </a:solidFill>
          </p:spPr>
          <p:txBody>
            <a:bodyPr wrap="square" lIns="0" tIns="0" rIns="0" bIns="0" rtlCol="0"/>
            <a:lstStyle/>
            <a:p>
              <a:pPr defTabSz="554492">
                <a:defRPr/>
              </a:pPr>
              <a:endParaRPr sz="1100">
                <a:solidFill>
                  <a:prstClr val="black"/>
                </a:solidFill>
                <a:latin typeface="Calibri"/>
              </a:endParaRPr>
            </a:p>
          </p:txBody>
        </p:sp>
        <p:pic>
          <p:nvPicPr>
            <p:cNvPr id="31" name="object 31"/>
            <p:cNvPicPr/>
            <p:nvPr/>
          </p:nvPicPr>
          <p:blipFill>
            <a:blip r:embed="rId11"/>
            <a:stretch/>
          </p:blipFill>
          <p:spPr bwMode="auto">
            <a:xfrm>
              <a:off x="11533632" y="5319744"/>
              <a:ext cx="86868" cy="151002"/>
            </a:xfrm>
            <a:prstGeom prst="rect">
              <a:avLst/>
            </a:prstGeom>
          </p:spPr>
        </p:pic>
        <p:pic>
          <p:nvPicPr>
            <p:cNvPr id="32" name="object 32"/>
            <p:cNvPicPr/>
            <p:nvPr/>
          </p:nvPicPr>
          <p:blipFill>
            <a:blip r:embed="rId12"/>
            <a:stretch/>
          </p:blipFill>
          <p:spPr bwMode="auto">
            <a:xfrm>
              <a:off x="11261471" y="5319744"/>
              <a:ext cx="235076" cy="104012"/>
            </a:xfrm>
            <a:prstGeom prst="rect">
              <a:avLst/>
            </a:prstGeom>
          </p:spPr>
        </p:pic>
        <p:sp>
          <p:nvSpPr>
            <p:cNvPr id="33" name="object 33"/>
            <p:cNvSpPr/>
            <p:nvPr/>
          </p:nvSpPr>
          <p:spPr bwMode="auto">
            <a:xfrm>
              <a:off x="11185779" y="5144611"/>
              <a:ext cx="296545" cy="151130"/>
            </a:xfrm>
            <a:custGeom>
              <a:avLst/>
              <a:gdLst/>
              <a:ahLst/>
              <a:cxnLst/>
              <a:rect l="l" t="t" r="r" b="b"/>
              <a:pathLst>
                <a:path w="296545" h="151129" extrusionOk="0">
                  <a:moveTo>
                    <a:pt x="36546" y="155"/>
                  </a:moveTo>
                  <a:lnTo>
                    <a:pt x="-282" y="155"/>
                  </a:lnTo>
                  <a:lnTo>
                    <a:pt x="12416" y="11585"/>
                  </a:lnTo>
                  <a:lnTo>
                    <a:pt x="25624" y="20475"/>
                  </a:lnTo>
                  <a:lnTo>
                    <a:pt x="53690" y="38254"/>
                  </a:lnTo>
                  <a:lnTo>
                    <a:pt x="47087" y="64924"/>
                  </a:lnTo>
                  <a:lnTo>
                    <a:pt x="42007" y="92863"/>
                  </a:lnTo>
                  <a:lnTo>
                    <a:pt x="38705" y="121945"/>
                  </a:lnTo>
                  <a:lnTo>
                    <a:pt x="37181" y="151154"/>
                  </a:lnTo>
                  <a:lnTo>
                    <a:pt x="60421" y="151154"/>
                  </a:lnTo>
                  <a:lnTo>
                    <a:pt x="61818" y="124485"/>
                  </a:lnTo>
                  <a:lnTo>
                    <a:pt x="64739" y="97816"/>
                  </a:lnTo>
                  <a:lnTo>
                    <a:pt x="69184" y="71273"/>
                  </a:lnTo>
                  <a:lnTo>
                    <a:pt x="75026" y="47144"/>
                  </a:lnTo>
                  <a:lnTo>
                    <a:pt x="296000" y="47144"/>
                  </a:lnTo>
                  <a:lnTo>
                    <a:pt x="294984" y="43334"/>
                  </a:lnTo>
                  <a:lnTo>
                    <a:pt x="162019" y="43334"/>
                  </a:lnTo>
                  <a:lnTo>
                    <a:pt x="141445" y="40794"/>
                  </a:lnTo>
                  <a:lnTo>
                    <a:pt x="121126" y="36984"/>
                  </a:lnTo>
                  <a:lnTo>
                    <a:pt x="101441" y="31904"/>
                  </a:lnTo>
                  <a:lnTo>
                    <a:pt x="82392" y="25555"/>
                  </a:lnTo>
                  <a:lnTo>
                    <a:pt x="85948" y="15395"/>
                  </a:lnTo>
                  <a:lnTo>
                    <a:pt x="61056" y="15395"/>
                  </a:lnTo>
                  <a:lnTo>
                    <a:pt x="49373" y="7775"/>
                  </a:lnTo>
                  <a:lnTo>
                    <a:pt x="38070" y="1425"/>
                  </a:lnTo>
                  <a:lnTo>
                    <a:pt x="36546" y="155"/>
                  </a:lnTo>
                  <a:close/>
                </a:path>
              </a:pathLst>
            </a:custGeom>
            <a:solidFill>
              <a:srgbClr val="E84E22"/>
            </a:solidFill>
          </p:spPr>
          <p:txBody>
            <a:bodyPr wrap="square" lIns="0" tIns="0" rIns="0" bIns="0" rtlCol="0"/>
            <a:lstStyle/>
            <a:p>
              <a:pPr defTabSz="554492">
                <a:defRPr/>
              </a:pPr>
              <a:endParaRPr sz="1100">
                <a:solidFill>
                  <a:prstClr val="black"/>
                </a:solidFill>
                <a:latin typeface="Calibri"/>
              </a:endParaRPr>
            </a:p>
          </p:txBody>
        </p:sp>
        <p:pic>
          <p:nvPicPr>
            <p:cNvPr id="34" name="object 34"/>
            <p:cNvPicPr/>
            <p:nvPr/>
          </p:nvPicPr>
          <p:blipFill>
            <a:blip r:embed="rId13"/>
            <a:stretch/>
          </p:blipFill>
          <p:spPr bwMode="auto">
            <a:xfrm>
              <a:off x="11247120" y="5073601"/>
              <a:ext cx="373379" cy="222012"/>
            </a:xfrm>
            <a:prstGeom prst="rect">
              <a:avLst/>
            </a:prstGeom>
          </p:spPr>
        </p:pic>
      </p:grpSp>
      <p:grpSp>
        <p:nvGrpSpPr>
          <p:cNvPr id="35" name="object 35"/>
          <p:cNvGrpSpPr/>
          <p:nvPr/>
        </p:nvGrpSpPr>
        <p:grpSpPr bwMode="auto">
          <a:xfrm>
            <a:off x="3722704" y="2078546"/>
            <a:ext cx="313443" cy="312287"/>
            <a:chOff x="6394703" y="5054980"/>
            <a:chExt cx="516890" cy="514984"/>
          </a:xfrm>
        </p:grpSpPr>
        <p:pic>
          <p:nvPicPr>
            <p:cNvPr id="36" name="object 36"/>
            <p:cNvPicPr/>
            <p:nvPr/>
          </p:nvPicPr>
          <p:blipFill>
            <a:blip r:embed="rId14"/>
            <a:stretch/>
          </p:blipFill>
          <p:spPr bwMode="auto">
            <a:xfrm>
              <a:off x="6656831" y="5054980"/>
              <a:ext cx="254332" cy="249777"/>
            </a:xfrm>
            <a:prstGeom prst="rect">
              <a:avLst/>
            </a:prstGeom>
          </p:spPr>
        </p:pic>
        <p:sp>
          <p:nvSpPr>
            <p:cNvPr id="37" name="object 37"/>
            <p:cNvSpPr/>
            <p:nvPr/>
          </p:nvSpPr>
          <p:spPr bwMode="auto">
            <a:xfrm>
              <a:off x="6394539" y="5106802"/>
              <a:ext cx="464820" cy="462915"/>
            </a:xfrm>
            <a:custGeom>
              <a:avLst/>
              <a:gdLst/>
              <a:ahLst/>
              <a:cxnLst/>
              <a:rect l="l" t="t" r="r" b="b"/>
              <a:pathLst>
                <a:path w="464820" h="462914" extrusionOk="0">
                  <a:moveTo>
                    <a:pt x="412737" y="405625"/>
                  </a:moveTo>
                  <a:lnTo>
                    <a:pt x="407530" y="400418"/>
                  </a:lnTo>
                  <a:lnTo>
                    <a:pt x="339966" y="327647"/>
                  </a:lnTo>
                  <a:lnTo>
                    <a:pt x="334759" y="322440"/>
                  </a:lnTo>
                  <a:lnTo>
                    <a:pt x="324472" y="322440"/>
                  </a:lnTo>
                  <a:lnTo>
                    <a:pt x="314058" y="332854"/>
                  </a:lnTo>
                  <a:lnTo>
                    <a:pt x="314058" y="343268"/>
                  </a:lnTo>
                  <a:lnTo>
                    <a:pt x="381622" y="410832"/>
                  </a:lnTo>
                  <a:lnTo>
                    <a:pt x="357238" y="426453"/>
                  </a:lnTo>
                  <a:lnTo>
                    <a:pt x="331584" y="434200"/>
                  </a:lnTo>
                  <a:lnTo>
                    <a:pt x="304787" y="434200"/>
                  </a:lnTo>
                  <a:lnTo>
                    <a:pt x="243319" y="410197"/>
                  </a:lnTo>
                  <a:lnTo>
                    <a:pt x="186296" y="367906"/>
                  </a:lnTo>
                  <a:lnTo>
                    <a:pt x="137414" y="322440"/>
                  </a:lnTo>
                  <a:lnTo>
                    <a:pt x="88265" y="267576"/>
                  </a:lnTo>
                  <a:lnTo>
                    <a:pt x="56134" y="222999"/>
                  </a:lnTo>
                  <a:lnTo>
                    <a:pt x="33401" y="181978"/>
                  </a:lnTo>
                  <a:lnTo>
                    <a:pt x="23749" y="153289"/>
                  </a:lnTo>
                  <a:lnTo>
                    <a:pt x="25654" y="127381"/>
                  </a:lnTo>
                  <a:lnTo>
                    <a:pt x="39243" y="101600"/>
                  </a:lnTo>
                  <a:lnTo>
                    <a:pt x="100965" y="31242"/>
                  </a:lnTo>
                  <a:lnTo>
                    <a:pt x="178930" y="109220"/>
                  </a:lnTo>
                  <a:lnTo>
                    <a:pt x="158102" y="130048"/>
                  </a:lnTo>
                  <a:lnTo>
                    <a:pt x="158102" y="140462"/>
                  </a:lnTo>
                  <a:lnTo>
                    <a:pt x="168516" y="150749"/>
                  </a:lnTo>
                  <a:lnTo>
                    <a:pt x="178930" y="150749"/>
                  </a:lnTo>
                  <a:lnTo>
                    <a:pt x="184137" y="145669"/>
                  </a:lnTo>
                  <a:lnTo>
                    <a:pt x="204965" y="119634"/>
                  </a:lnTo>
                  <a:lnTo>
                    <a:pt x="210045" y="114427"/>
                  </a:lnTo>
                  <a:lnTo>
                    <a:pt x="210045" y="104013"/>
                  </a:lnTo>
                  <a:lnTo>
                    <a:pt x="106172" y="0"/>
                  </a:lnTo>
                  <a:lnTo>
                    <a:pt x="95758" y="0"/>
                  </a:lnTo>
                  <a:lnTo>
                    <a:pt x="43815" y="52070"/>
                  </a:lnTo>
                  <a:lnTo>
                    <a:pt x="15621" y="89281"/>
                  </a:lnTo>
                  <a:lnTo>
                    <a:pt x="1016" y="124206"/>
                  </a:lnTo>
                  <a:lnTo>
                    <a:pt x="0" y="157988"/>
                  </a:lnTo>
                  <a:lnTo>
                    <a:pt x="12700" y="192392"/>
                  </a:lnTo>
                  <a:lnTo>
                    <a:pt x="18034" y="208648"/>
                  </a:lnTo>
                  <a:lnTo>
                    <a:pt x="69596" y="285991"/>
                  </a:lnTo>
                  <a:lnTo>
                    <a:pt x="121793" y="343268"/>
                  </a:lnTo>
                  <a:lnTo>
                    <a:pt x="179565" y="395338"/>
                  </a:lnTo>
                  <a:lnTo>
                    <a:pt x="225666" y="428993"/>
                  </a:lnTo>
                  <a:lnTo>
                    <a:pt x="267195" y="452361"/>
                  </a:lnTo>
                  <a:lnTo>
                    <a:pt x="314058" y="462775"/>
                  </a:lnTo>
                  <a:lnTo>
                    <a:pt x="337426" y="459981"/>
                  </a:lnTo>
                  <a:lnTo>
                    <a:pt x="360794" y="451726"/>
                  </a:lnTo>
                  <a:lnTo>
                    <a:pt x="384162" y="438645"/>
                  </a:lnTo>
                  <a:lnTo>
                    <a:pt x="407530" y="421246"/>
                  </a:lnTo>
                  <a:lnTo>
                    <a:pt x="412737" y="416039"/>
                  </a:lnTo>
                  <a:lnTo>
                    <a:pt x="412737" y="405625"/>
                  </a:lnTo>
                  <a:close/>
                </a:path>
                <a:path w="464820" h="462914" extrusionOk="0">
                  <a:moveTo>
                    <a:pt x="464680" y="358762"/>
                  </a:moveTo>
                  <a:lnTo>
                    <a:pt x="459473" y="353555"/>
                  </a:lnTo>
                  <a:lnTo>
                    <a:pt x="360794" y="259956"/>
                  </a:lnTo>
                  <a:lnTo>
                    <a:pt x="355587" y="254749"/>
                  </a:lnTo>
                  <a:lnTo>
                    <a:pt x="345173" y="254749"/>
                  </a:lnTo>
                  <a:lnTo>
                    <a:pt x="345173" y="259956"/>
                  </a:lnTo>
                  <a:lnTo>
                    <a:pt x="293230" y="306819"/>
                  </a:lnTo>
                  <a:lnTo>
                    <a:pt x="276974" y="315074"/>
                  </a:lnTo>
                  <a:lnTo>
                    <a:pt x="252971" y="314566"/>
                  </a:lnTo>
                  <a:lnTo>
                    <a:pt x="223126" y="302374"/>
                  </a:lnTo>
                  <a:lnTo>
                    <a:pt x="189344" y="275577"/>
                  </a:lnTo>
                  <a:lnTo>
                    <a:pt x="161785" y="241668"/>
                  </a:lnTo>
                  <a:lnTo>
                    <a:pt x="148450" y="211188"/>
                  </a:lnTo>
                  <a:lnTo>
                    <a:pt x="147688" y="185661"/>
                  </a:lnTo>
                  <a:lnTo>
                    <a:pt x="158102" y="166370"/>
                  </a:lnTo>
                  <a:lnTo>
                    <a:pt x="163309" y="161163"/>
                  </a:lnTo>
                  <a:lnTo>
                    <a:pt x="163309" y="150749"/>
                  </a:lnTo>
                  <a:lnTo>
                    <a:pt x="158102" y="145669"/>
                  </a:lnTo>
                  <a:lnTo>
                    <a:pt x="85344" y="77978"/>
                  </a:lnTo>
                  <a:lnTo>
                    <a:pt x="80264" y="72771"/>
                  </a:lnTo>
                  <a:lnTo>
                    <a:pt x="69850" y="72771"/>
                  </a:lnTo>
                  <a:lnTo>
                    <a:pt x="59436" y="83185"/>
                  </a:lnTo>
                  <a:lnTo>
                    <a:pt x="59436" y="93599"/>
                  </a:lnTo>
                  <a:lnTo>
                    <a:pt x="127000" y="161163"/>
                  </a:lnTo>
                  <a:lnTo>
                    <a:pt x="118872" y="185280"/>
                  </a:lnTo>
                  <a:lnTo>
                    <a:pt x="135763" y="254749"/>
                  </a:lnTo>
                  <a:lnTo>
                    <a:pt x="168516" y="296405"/>
                  </a:lnTo>
                  <a:lnTo>
                    <a:pt x="213220" y="331330"/>
                  </a:lnTo>
                  <a:lnTo>
                    <a:pt x="252971" y="345173"/>
                  </a:lnTo>
                  <a:lnTo>
                    <a:pt x="286880" y="342506"/>
                  </a:lnTo>
                  <a:lnTo>
                    <a:pt x="314058" y="327647"/>
                  </a:lnTo>
                  <a:lnTo>
                    <a:pt x="350380" y="291198"/>
                  </a:lnTo>
                  <a:lnTo>
                    <a:pt x="428358" y="363969"/>
                  </a:lnTo>
                  <a:lnTo>
                    <a:pt x="412737" y="379590"/>
                  </a:lnTo>
                  <a:lnTo>
                    <a:pt x="412737" y="395211"/>
                  </a:lnTo>
                  <a:lnTo>
                    <a:pt x="417944" y="400418"/>
                  </a:lnTo>
                  <a:lnTo>
                    <a:pt x="428358" y="400418"/>
                  </a:lnTo>
                  <a:lnTo>
                    <a:pt x="459473" y="369176"/>
                  </a:lnTo>
                  <a:lnTo>
                    <a:pt x="464680" y="369176"/>
                  </a:lnTo>
                  <a:lnTo>
                    <a:pt x="464680" y="358762"/>
                  </a:lnTo>
                  <a:close/>
                </a:path>
              </a:pathLst>
            </a:custGeom>
            <a:solidFill>
              <a:srgbClr val="E84E22"/>
            </a:solidFill>
          </p:spPr>
          <p:txBody>
            <a:bodyPr wrap="square" lIns="0" tIns="0" rIns="0" bIns="0" rtlCol="0"/>
            <a:lstStyle/>
            <a:p>
              <a:pPr defTabSz="554492">
                <a:defRPr/>
              </a:pPr>
              <a:endParaRPr sz="1100">
                <a:solidFill>
                  <a:prstClr val="black"/>
                </a:solidFill>
                <a:latin typeface="Calibri"/>
              </a:endParaRPr>
            </a:p>
          </p:txBody>
        </p:sp>
      </p:grpSp>
      <p:sp>
        <p:nvSpPr>
          <p:cNvPr id="38" name="object 38"/>
          <p:cNvSpPr/>
          <p:nvPr/>
        </p:nvSpPr>
        <p:spPr bwMode="auto">
          <a:xfrm>
            <a:off x="3708807" y="3015935"/>
            <a:ext cx="372357" cy="318063"/>
          </a:xfrm>
          <a:custGeom>
            <a:avLst/>
            <a:gdLst/>
            <a:ahLst/>
            <a:cxnLst/>
            <a:rect l="l" t="t" r="r" b="b"/>
            <a:pathLst>
              <a:path w="614045" h="524509" extrusionOk="0">
                <a:moveTo>
                  <a:pt x="488556" y="478142"/>
                </a:moveTo>
                <a:lnTo>
                  <a:pt x="485508" y="460743"/>
                </a:lnTo>
                <a:lnTo>
                  <a:pt x="477126" y="444360"/>
                </a:lnTo>
                <a:lnTo>
                  <a:pt x="464553" y="430644"/>
                </a:lnTo>
                <a:lnTo>
                  <a:pt x="464553" y="478142"/>
                </a:lnTo>
                <a:lnTo>
                  <a:pt x="463029" y="485254"/>
                </a:lnTo>
                <a:lnTo>
                  <a:pt x="458838" y="491096"/>
                </a:lnTo>
                <a:lnTo>
                  <a:pt x="452615" y="495287"/>
                </a:lnTo>
                <a:lnTo>
                  <a:pt x="444868" y="496811"/>
                </a:lnTo>
                <a:lnTo>
                  <a:pt x="46863" y="496811"/>
                </a:lnTo>
                <a:lnTo>
                  <a:pt x="38608" y="495287"/>
                </a:lnTo>
                <a:lnTo>
                  <a:pt x="32004" y="491096"/>
                </a:lnTo>
                <a:lnTo>
                  <a:pt x="27686" y="485254"/>
                </a:lnTo>
                <a:lnTo>
                  <a:pt x="26162" y="478142"/>
                </a:lnTo>
                <a:lnTo>
                  <a:pt x="27940" y="468744"/>
                </a:lnTo>
                <a:lnTo>
                  <a:pt x="32639" y="459346"/>
                </a:lnTo>
                <a:lnTo>
                  <a:pt x="39497" y="451472"/>
                </a:lnTo>
                <a:lnTo>
                  <a:pt x="48006" y="446392"/>
                </a:lnTo>
                <a:lnTo>
                  <a:pt x="163576" y="401561"/>
                </a:lnTo>
                <a:lnTo>
                  <a:pt x="171958" y="397243"/>
                </a:lnTo>
                <a:lnTo>
                  <a:pt x="178803" y="391401"/>
                </a:lnTo>
                <a:lnTo>
                  <a:pt x="184137" y="384289"/>
                </a:lnTo>
                <a:lnTo>
                  <a:pt x="187566" y="376415"/>
                </a:lnTo>
                <a:lnTo>
                  <a:pt x="188836" y="368033"/>
                </a:lnTo>
                <a:lnTo>
                  <a:pt x="187693" y="359524"/>
                </a:lnTo>
                <a:lnTo>
                  <a:pt x="184264" y="351269"/>
                </a:lnTo>
                <a:lnTo>
                  <a:pt x="178803" y="343522"/>
                </a:lnTo>
                <a:lnTo>
                  <a:pt x="170434" y="331965"/>
                </a:lnTo>
                <a:lnTo>
                  <a:pt x="152146" y="302882"/>
                </a:lnTo>
                <a:lnTo>
                  <a:pt x="133731" y="261226"/>
                </a:lnTo>
                <a:lnTo>
                  <a:pt x="125349" y="212204"/>
                </a:lnTo>
                <a:lnTo>
                  <a:pt x="134747" y="165214"/>
                </a:lnTo>
                <a:lnTo>
                  <a:pt x="160401" y="127000"/>
                </a:lnTo>
                <a:lnTo>
                  <a:pt x="198488" y="101219"/>
                </a:lnTo>
                <a:lnTo>
                  <a:pt x="245351" y="91821"/>
                </a:lnTo>
                <a:lnTo>
                  <a:pt x="292214" y="101219"/>
                </a:lnTo>
                <a:lnTo>
                  <a:pt x="330314" y="127000"/>
                </a:lnTo>
                <a:lnTo>
                  <a:pt x="355968" y="165214"/>
                </a:lnTo>
                <a:lnTo>
                  <a:pt x="365239" y="212204"/>
                </a:lnTo>
                <a:lnTo>
                  <a:pt x="356984" y="260718"/>
                </a:lnTo>
                <a:lnTo>
                  <a:pt x="338569" y="302501"/>
                </a:lnTo>
                <a:lnTo>
                  <a:pt x="320154" y="332092"/>
                </a:lnTo>
                <a:lnTo>
                  <a:pt x="306311" y="351269"/>
                </a:lnTo>
                <a:lnTo>
                  <a:pt x="303009" y="359524"/>
                </a:lnTo>
                <a:lnTo>
                  <a:pt x="301866" y="368033"/>
                </a:lnTo>
                <a:lnTo>
                  <a:pt x="303136" y="376415"/>
                </a:lnTo>
                <a:lnTo>
                  <a:pt x="442709" y="446392"/>
                </a:lnTo>
                <a:lnTo>
                  <a:pt x="451218" y="451472"/>
                </a:lnTo>
                <a:lnTo>
                  <a:pt x="458076" y="459346"/>
                </a:lnTo>
                <a:lnTo>
                  <a:pt x="462775" y="468744"/>
                </a:lnTo>
                <a:lnTo>
                  <a:pt x="464553" y="478142"/>
                </a:lnTo>
                <a:lnTo>
                  <a:pt x="464553" y="430644"/>
                </a:lnTo>
                <a:lnTo>
                  <a:pt x="464553" y="430517"/>
                </a:lnTo>
                <a:lnTo>
                  <a:pt x="449313" y="421246"/>
                </a:lnTo>
                <a:lnTo>
                  <a:pt x="333616" y="376415"/>
                </a:lnTo>
                <a:lnTo>
                  <a:pt x="330441" y="375272"/>
                </a:lnTo>
                <a:lnTo>
                  <a:pt x="327139" y="373113"/>
                </a:lnTo>
                <a:lnTo>
                  <a:pt x="327139" y="366509"/>
                </a:lnTo>
                <a:lnTo>
                  <a:pt x="328155" y="364350"/>
                </a:lnTo>
                <a:lnTo>
                  <a:pt x="330441" y="361048"/>
                </a:lnTo>
                <a:lnTo>
                  <a:pt x="340855" y="347332"/>
                </a:lnTo>
                <a:lnTo>
                  <a:pt x="361810" y="314566"/>
                </a:lnTo>
                <a:lnTo>
                  <a:pt x="382257" y="267703"/>
                </a:lnTo>
                <a:lnTo>
                  <a:pt x="391528" y="212204"/>
                </a:lnTo>
                <a:lnTo>
                  <a:pt x="383908" y="165722"/>
                </a:lnTo>
                <a:lnTo>
                  <a:pt x="362826" y="125222"/>
                </a:lnTo>
                <a:lnTo>
                  <a:pt x="330949" y="93091"/>
                </a:lnTo>
                <a:lnTo>
                  <a:pt x="328409" y="91821"/>
                </a:lnTo>
                <a:lnTo>
                  <a:pt x="290563" y="72009"/>
                </a:lnTo>
                <a:lnTo>
                  <a:pt x="244208" y="64389"/>
                </a:lnTo>
                <a:lnTo>
                  <a:pt x="197980" y="72009"/>
                </a:lnTo>
                <a:lnTo>
                  <a:pt x="157607" y="93091"/>
                </a:lnTo>
                <a:lnTo>
                  <a:pt x="125603" y="125222"/>
                </a:lnTo>
                <a:lnTo>
                  <a:pt x="104648" y="165722"/>
                </a:lnTo>
                <a:lnTo>
                  <a:pt x="97028" y="212204"/>
                </a:lnTo>
                <a:lnTo>
                  <a:pt x="106172" y="267703"/>
                </a:lnTo>
                <a:lnTo>
                  <a:pt x="126365" y="314566"/>
                </a:lnTo>
                <a:lnTo>
                  <a:pt x="147193" y="347332"/>
                </a:lnTo>
                <a:lnTo>
                  <a:pt x="158115" y="361048"/>
                </a:lnTo>
                <a:lnTo>
                  <a:pt x="162433" y="367652"/>
                </a:lnTo>
                <a:lnTo>
                  <a:pt x="160274" y="371970"/>
                </a:lnTo>
                <a:lnTo>
                  <a:pt x="158115" y="374129"/>
                </a:lnTo>
                <a:lnTo>
                  <a:pt x="154813" y="376415"/>
                </a:lnTo>
                <a:lnTo>
                  <a:pt x="39243" y="421246"/>
                </a:lnTo>
                <a:lnTo>
                  <a:pt x="23876" y="430644"/>
                </a:lnTo>
                <a:lnTo>
                  <a:pt x="11430" y="444360"/>
                </a:lnTo>
                <a:lnTo>
                  <a:pt x="3048" y="460743"/>
                </a:lnTo>
                <a:lnTo>
                  <a:pt x="0" y="478142"/>
                </a:lnTo>
                <a:lnTo>
                  <a:pt x="3683" y="495922"/>
                </a:lnTo>
                <a:lnTo>
                  <a:pt x="13462" y="510527"/>
                </a:lnTo>
                <a:lnTo>
                  <a:pt x="28067" y="520433"/>
                </a:lnTo>
                <a:lnTo>
                  <a:pt x="45847" y="524116"/>
                </a:lnTo>
                <a:lnTo>
                  <a:pt x="442709" y="524116"/>
                </a:lnTo>
                <a:lnTo>
                  <a:pt x="460489" y="520433"/>
                </a:lnTo>
                <a:lnTo>
                  <a:pt x="474967" y="510527"/>
                </a:lnTo>
                <a:lnTo>
                  <a:pt x="484365" y="496811"/>
                </a:lnTo>
                <a:lnTo>
                  <a:pt x="484873" y="495922"/>
                </a:lnTo>
                <a:lnTo>
                  <a:pt x="488556" y="478142"/>
                </a:lnTo>
                <a:close/>
              </a:path>
              <a:path w="614045" h="524509" extrusionOk="0">
                <a:moveTo>
                  <a:pt x="613778" y="414007"/>
                </a:moveTo>
                <a:lnTo>
                  <a:pt x="593712" y="368668"/>
                </a:lnTo>
                <a:lnTo>
                  <a:pt x="537324" y="339712"/>
                </a:lnTo>
                <a:lnTo>
                  <a:pt x="482841" y="321424"/>
                </a:lnTo>
                <a:lnTo>
                  <a:pt x="469252" y="316217"/>
                </a:lnTo>
                <a:lnTo>
                  <a:pt x="459092" y="309613"/>
                </a:lnTo>
                <a:lnTo>
                  <a:pt x="456171" y="297167"/>
                </a:lnTo>
                <a:lnTo>
                  <a:pt x="463156" y="281927"/>
                </a:lnTo>
                <a:lnTo>
                  <a:pt x="481952" y="255892"/>
                </a:lnTo>
                <a:lnTo>
                  <a:pt x="503288" y="210172"/>
                </a:lnTo>
                <a:lnTo>
                  <a:pt x="514464" y="161658"/>
                </a:lnTo>
                <a:lnTo>
                  <a:pt x="512051" y="112903"/>
                </a:lnTo>
                <a:lnTo>
                  <a:pt x="492874" y="66548"/>
                </a:lnTo>
                <a:lnTo>
                  <a:pt x="462013" y="32004"/>
                </a:lnTo>
                <a:lnTo>
                  <a:pt x="423532" y="9652"/>
                </a:lnTo>
                <a:lnTo>
                  <a:pt x="380733" y="0"/>
                </a:lnTo>
                <a:lnTo>
                  <a:pt x="336283" y="3175"/>
                </a:lnTo>
                <a:lnTo>
                  <a:pt x="293357" y="19558"/>
                </a:lnTo>
                <a:lnTo>
                  <a:pt x="287007" y="28067"/>
                </a:lnTo>
                <a:lnTo>
                  <a:pt x="288912" y="37719"/>
                </a:lnTo>
                <a:lnTo>
                  <a:pt x="296659" y="44323"/>
                </a:lnTo>
                <a:lnTo>
                  <a:pt x="307454" y="43561"/>
                </a:lnTo>
                <a:lnTo>
                  <a:pt x="350126" y="28829"/>
                </a:lnTo>
                <a:lnTo>
                  <a:pt x="392671" y="29972"/>
                </a:lnTo>
                <a:lnTo>
                  <a:pt x="431533" y="45212"/>
                </a:lnTo>
                <a:lnTo>
                  <a:pt x="462902" y="72517"/>
                </a:lnTo>
                <a:lnTo>
                  <a:pt x="483095" y="109855"/>
                </a:lnTo>
                <a:lnTo>
                  <a:pt x="488556" y="155308"/>
                </a:lnTo>
                <a:lnTo>
                  <a:pt x="484238" y="182740"/>
                </a:lnTo>
                <a:lnTo>
                  <a:pt x="475475" y="209156"/>
                </a:lnTo>
                <a:lnTo>
                  <a:pt x="463410" y="234302"/>
                </a:lnTo>
                <a:lnTo>
                  <a:pt x="449313" y="258178"/>
                </a:lnTo>
                <a:lnTo>
                  <a:pt x="432295" y="281292"/>
                </a:lnTo>
                <a:lnTo>
                  <a:pt x="426199" y="293992"/>
                </a:lnTo>
                <a:lnTo>
                  <a:pt x="450075" y="336156"/>
                </a:lnTo>
                <a:lnTo>
                  <a:pt x="525640" y="366509"/>
                </a:lnTo>
                <a:lnTo>
                  <a:pt x="552818" y="376288"/>
                </a:lnTo>
                <a:lnTo>
                  <a:pt x="566026" y="382638"/>
                </a:lnTo>
                <a:lnTo>
                  <a:pt x="576821" y="391655"/>
                </a:lnTo>
                <a:lnTo>
                  <a:pt x="584695" y="406895"/>
                </a:lnTo>
                <a:lnTo>
                  <a:pt x="582028" y="420230"/>
                </a:lnTo>
                <a:lnTo>
                  <a:pt x="571614" y="429755"/>
                </a:lnTo>
                <a:lnTo>
                  <a:pt x="556120" y="433311"/>
                </a:lnTo>
                <a:lnTo>
                  <a:pt x="524497" y="433311"/>
                </a:lnTo>
                <a:lnTo>
                  <a:pt x="514718" y="437502"/>
                </a:lnTo>
                <a:lnTo>
                  <a:pt x="511416" y="446900"/>
                </a:lnTo>
                <a:lnTo>
                  <a:pt x="514718" y="456425"/>
                </a:lnTo>
                <a:lnTo>
                  <a:pt x="524497" y="460616"/>
                </a:lnTo>
                <a:lnTo>
                  <a:pt x="551802" y="461759"/>
                </a:lnTo>
                <a:lnTo>
                  <a:pt x="565645" y="461505"/>
                </a:lnTo>
                <a:lnTo>
                  <a:pt x="578980" y="459600"/>
                </a:lnTo>
                <a:lnTo>
                  <a:pt x="597268" y="449313"/>
                </a:lnTo>
                <a:lnTo>
                  <a:pt x="609206" y="433311"/>
                </a:lnTo>
                <a:lnTo>
                  <a:pt x="613778" y="414007"/>
                </a:lnTo>
                <a:close/>
              </a:path>
            </a:pathLst>
          </a:custGeom>
          <a:solidFill>
            <a:srgbClr val="E84E22"/>
          </a:solidFill>
        </p:spPr>
        <p:txBody>
          <a:bodyPr wrap="square" lIns="0" tIns="0" rIns="0" bIns="0" rtlCol="0"/>
          <a:lstStyle/>
          <a:p>
            <a:pPr defTabSz="554492">
              <a:defRPr/>
            </a:pPr>
            <a:endParaRPr sz="110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39" name="object 39"/>
          <p:cNvPicPr/>
          <p:nvPr/>
        </p:nvPicPr>
        <p:blipFill>
          <a:blip r:embed="rId15"/>
          <a:stretch/>
        </p:blipFill>
        <p:spPr bwMode="auto">
          <a:xfrm>
            <a:off x="994817" y="4113310"/>
            <a:ext cx="1262338" cy="1272492"/>
          </a:xfrm>
          <a:prstGeom prst="rect">
            <a:avLst/>
          </a:prstGeom>
        </p:spPr>
      </p:pic>
      <p:sp>
        <p:nvSpPr>
          <p:cNvPr id="40" name="object 40"/>
          <p:cNvSpPr/>
          <p:nvPr/>
        </p:nvSpPr>
        <p:spPr bwMode="auto">
          <a:xfrm>
            <a:off x="427" y="5648262"/>
            <a:ext cx="1208717" cy="1209873"/>
          </a:xfrm>
          <a:custGeom>
            <a:avLst/>
            <a:gdLst/>
            <a:ahLst/>
            <a:cxnLst/>
            <a:rect l="l" t="t" r="r" b="b"/>
            <a:pathLst>
              <a:path w="1993264" h="1995170" extrusionOk="0">
                <a:moveTo>
                  <a:pt x="0" y="50"/>
                </a:moveTo>
                <a:lnTo>
                  <a:pt x="0" y="1994586"/>
                </a:lnTo>
                <a:lnTo>
                  <a:pt x="1992960" y="1994586"/>
                </a:lnTo>
                <a:lnTo>
                  <a:pt x="0" y="5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554492">
              <a:defRPr/>
            </a:pPr>
            <a:endParaRPr sz="110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41" name="object 41"/>
          <p:cNvSpPr/>
          <p:nvPr/>
        </p:nvSpPr>
        <p:spPr bwMode="auto">
          <a:xfrm>
            <a:off x="2033569" y="751"/>
            <a:ext cx="1204866" cy="1204866"/>
          </a:xfrm>
          <a:custGeom>
            <a:avLst/>
            <a:gdLst/>
            <a:ahLst/>
            <a:cxnLst/>
            <a:rect l="l" t="t" r="r" b="b"/>
            <a:pathLst>
              <a:path w="1986914" h="1986914" extrusionOk="0">
                <a:moveTo>
                  <a:pt x="1986780" y="285"/>
                </a:moveTo>
                <a:lnTo>
                  <a:pt x="-84" y="285"/>
                </a:lnTo>
                <a:lnTo>
                  <a:pt x="1986780" y="1987150"/>
                </a:lnTo>
                <a:lnTo>
                  <a:pt x="1986780" y="285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554492">
              <a:defRPr/>
            </a:pPr>
            <a:endParaRPr sz="110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42" name="object 42"/>
          <p:cNvSpPr/>
          <p:nvPr/>
        </p:nvSpPr>
        <p:spPr bwMode="auto">
          <a:xfrm>
            <a:off x="10667949" y="0"/>
            <a:ext cx="1523701" cy="1523701"/>
          </a:xfrm>
          <a:custGeom>
            <a:avLst/>
            <a:gdLst/>
            <a:ahLst/>
            <a:cxnLst/>
            <a:rect l="l" t="t" r="r" b="b"/>
            <a:pathLst>
              <a:path w="2512694" h="2512695" extrusionOk="0">
                <a:moveTo>
                  <a:pt x="2512186" y="285"/>
                </a:moveTo>
                <a:lnTo>
                  <a:pt x="-444" y="285"/>
                </a:lnTo>
                <a:lnTo>
                  <a:pt x="2512186" y="2512917"/>
                </a:lnTo>
                <a:lnTo>
                  <a:pt x="2512186" y="285"/>
                </a:lnTo>
                <a:close/>
              </a:path>
            </a:pathLst>
          </a:custGeom>
          <a:solidFill>
            <a:srgbClr val="E84E22"/>
          </a:solidFill>
        </p:spPr>
        <p:txBody>
          <a:bodyPr wrap="square" lIns="0" tIns="0" rIns="0" bIns="0" rtlCol="0"/>
          <a:lstStyle/>
          <a:p>
            <a:pPr defTabSz="554492">
              <a:defRPr/>
            </a:pPr>
            <a:endParaRPr sz="110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44" name="Рисунок 43"/>
          <p:cNvPicPr>
            <a:picLocks noChangeAspect="1"/>
          </p:cNvPicPr>
          <p:nvPr/>
        </p:nvPicPr>
        <p:blipFill>
          <a:blip r:embed="rId16"/>
          <a:stretch/>
        </p:blipFill>
        <p:spPr bwMode="auto">
          <a:xfrm>
            <a:off x="5043595" y="4569642"/>
            <a:ext cx="2104807" cy="2157240"/>
          </a:xfrm>
          <a:prstGeom prst="rect">
            <a:avLst/>
          </a:prstGeom>
        </p:spPr>
      </p:pic>
      <p:sp>
        <p:nvSpPr>
          <p:cNvPr id="45" name="TextBox 44"/>
          <p:cNvSpPr txBox="1"/>
          <p:nvPr/>
        </p:nvSpPr>
        <p:spPr bwMode="auto">
          <a:xfrm>
            <a:off x="4638056" y="3826192"/>
            <a:ext cx="2915887" cy="6149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554492">
              <a:defRPr/>
            </a:pPr>
            <a:r>
              <a:rPr lang="ru-RU" sz="1700" b="1" dirty="0">
                <a:solidFill>
                  <a:srgbClr val="C00000"/>
                </a:solidFill>
                <a:latin typeface="Calibri"/>
              </a:rPr>
              <a:t>Телеграм-канал </a:t>
            </a:r>
            <a:endParaRPr dirty="0"/>
          </a:p>
          <a:p>
            <a:pPr algn="ctr" defTabSz="554492">
              <a:defRPr/>
            </a:pPr>
            <a:r>
              <a:rPr lang="ru-RU" sz="1700" b="1" dirty="0">
                <a:solidFill>
                  <a:srgbClr val="C00000"/>
                </a:solidFill>
                <a:latin typeface="Calibri"/>
              </a:rPr>
              <a:t>Дом предпринимателя РТ</a:t>
            </a:r>
            <a:endParaRPr dirty="0"/>
          </a:p>
        </p:txBody>
      </p:sp>
      <p:sp>
        <p:nvSpPr>
          <p:cNvPr id="46" name="TextBox 45"/>
          <p:cNvSpPr txBox="1"/>
          <p:nvPr/>
        </p:nvSpPr>
        <p:spPr bwMode="auto">
          <a:xfrm>
            <a:off x="8664702" y="3796798"/>
            <a:ext cx="2915887" cy="8762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554492">
              <a:defRPr/>
            </a:pPr>
            <a:r>
              <a:rPr lang="ru-RU" sz="1700" b="1" dirty="0">
                <a:solidFill>
                  <a:srgbClr val="C00000"/>
                </a:solidFill>
                <a:latin typeface="Calibri"/>
              </a:rPr>
              <a:t>Сообщество </a:t>
            </a:r>
            <a:r>
              <a:rPr lang="ru-RU" sz="1700" b="1" dirty="0" err="1">
                <a:solidFill>
                  <a:srgbClr val="C00000"/>
                </a:solidFill>
                <a:latin typeface="Calibri"/>
              </a:rPr>
              <a:t>ВКонтакте</a:t>
            </a:r>
            <a:r>
              <a:rPr lang="ru-RU" sz="1700" b="1" dirty="0">
                <a:solidFill>
                  <a:srgbClr val="C00000"/>
                </a:solidFill>
                <a:latin typeface="Calibri"/>
              </a:rPr>
              <a:t> </a:t>
            </a:r>
            <a:endParaRPr dirty="0"/>
          </a:p>
          <a:p>
            <a:pPr algn="ctr" defTabSz="554492">
              <a:defRPr/>
            </a:pPr>
            <a:r>
              <a:rPr lang="ru-RU" sz="1700" b="1" dirty="0">
                <a:solidFill>
                  <a:srgbClr val="C00000"/>
                </a:solidFill>
                <a:latin typeface="Calibri"/>
              </a:rPr>
              <a:t>Фонда поддержки предпринимательства РТ</a:t>
            </a:r>
            <a:endParaRPr dirty="0"/>
          </a:p>
        </p:txBody>
      </p:sp>
      <p:pic>
        <p:nvPicPr>
          <p:cNvPr id="48" name="Рисунок 47"/>
          <p:cNvPicPr>
            <a:picLocks noChangeAspect="1"/>
          </p:cNvPicPr>
          <p:nvPr/>
        </p:nvPicPr>
        <p:blipFill>
          <a:blip r:embed="rId17"/>
          <a:stretch/>
        </p:blipFill>
        <p:spPr bwMode="auto">
          <a:xfrm>
            <a:off x="9009654" y="4597851"/>
            <a:ext cx="2222280" cy="222228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Arial"/>
        <a:cs typeface="Arial"/>
      </a:majorFont>
      <a:minorFont>
        <a:latin typeface="Calibri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672E17"/>
      </a:hlink>
      <a:folHlink>
        <a:srgbClr val="800080"/>
      </a:folHlink>
    </a:clrScheme>
    <a:fontScheme name="Office">
      <a:majorFont>
        <a:latin typeface="Calibri"/>
        <a:ea typeface="Arial"/>
        <a:cs typeface="Arial"/>
      </a:majorFont>
      <a:minorFont>
        <a:latin typeface="Calibri"/>
        <a:ea typeface="Arial"/>
        <a:cs typeface="Arial"/>
      </a:minorFont>
    </a:fontScheme>
    <a:fmtScheme name="Office">
      <a:fillStyleLst>
        <a:solidFill>
          <a:schemeClr val="phClr"/>
        </a:solidFill>
        <a:gradFill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/>
        </a:gradFill>
        <a:gradFill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424</TotalTime>
  <Words>414</Words>
  <Application>Microsoft Office PowerPoint</Application>
  <DocSecurity>0</DocSecurity>
  <PresentationFormat>Произвольный</PresentationFormat>
  <Paragraphs>53</Paragraphs>
  <Slides>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5</vt:i4>
      </vt:variant>
    </vt:vector>
  </HeadingPairs>
  <TitlesOfParts>
    <vt:vector size="7" baseType="lpstr">
      <vt:lpstr>Тема Office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КАК ПОЛУЧИТЬ УСЛУГИ ФОНДА? ОБРАТИТЬСЯ В ФОНД:</vt:lpstr>
    </vt:vector>
  </TitlesOfParts>
  <Company>HP Inc.</Company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Миронова Нина Сергеевна</dc:creator>
  <cp:lastModifiedBy>Валеева Юлия Сергеевна</cp:lastModifiedBy>
  <cp:revision>190</cp:revision>
  <cp:lastPrinted>2023-07-18T10:11:12Z</cp:lastPrinted>
  <dcterms:created xsi:type="dcterms:W3CDTF">2022-12-12T14:36:21Z</dcterms:created>
  <dcterms:modified xsi:type="dcterms:W3CDTF">2023-07-21T12:59:25Z</dcterms:modified>
  <dc:identifier/>
  <dc:language/>
  <cp:version/>
</cp:coreProperties>
</file>