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3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F022E0-4A5B-412E-A649-C8AD943E74A0}" type="datetimeFigureOut">
              <a:rPr lang="ru-RU" smtClean="0"/>
              <a:t>27.03.2014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42E1CC-1099-49B9-871F-4C19FB4C6B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769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2E1CC-1099-49B9-871F-4C19FB4C6BD4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749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2E1CC-1099-49B9-871F-4C19FB4C6BD4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749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2E1CC-1099-49B9-871F-4C19FB4C6BD4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749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2E1CC-1099-49B9-871F-4C19FB4C6BD4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7497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eaLnBrk="0">
              <a:tabLst>
                <a:tab pos="657225" algn="l"/>
                <a:tab pos="1316038" algn="l"/>
                <a:tab pos="1974850" algn="l"/>
                <a:tab pos="2633663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>
              <a:tabLst>
                <a:tab pos="657225" algn="l"/>
                <a:tab pos="1316038" algn="l"/>
                <a:tab pos="1974850" algn="l"/>
                <a:tab pos="2633663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>
              <a:tabLst>
                <a:tab pos="657225" algn="l"/>
                <a:tab pos="1316038" algn="l"/>
                <a:tab pos="1974850" algn="l"/>
                <a:tab pos="2633663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>
              <a:tabLst>
                <a:tab pos="657225" algn="l"/>
                <a:tab pos="1316038" algn="l"/>
                <a:tab pos="1974850" algn="l"/>
                <a:tab pos="2633663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>
              <a:tabLst>
                <a:tab pos="657225" algn="l"/>
                <a:tab pos="1316038" algn="l"/>
                <a:tab pos="1974850" algn="l"/>
                <a:tab pos="2633663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657225" algn="l"/>
                <a:tab pos="1316038" algn="l"/>
                <a:tab pos="1974850" algn="l"/>
                <a:tab pos="2633663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657225" algn="l"/>
                <a:tab pos="1316038" algn="l"/>
                <a:tab pos="1974850" algn="l"/>
                <a:tab pos="2633663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657225" algn="l"/>
                <a:tab pos="1316038" algn="l"/>
                <a:tab pos="1974850" algn="l"/>
                <a:tab pos="2633663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657225" algn="l"/>
                <a:tab pos="1316038" algn="l"/>
                <a:tab pos="1974850" algn="l"/>
                <a:tab pos="2633663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/>
            <a:fld id="{46A93752-DCFC-426D-862A-72FD84E48B62}" type="slidenum">
              <a:rPr lang="en-GB" sz="1300">
                <a:solidFill>
                  <a:srgbClr val="000000"/>
                </a:solidFill>
                <a:latin typeface="Times New Roman" pitchFamily="18" charset="0"/>
              </a:rPr>
              <a:pPr eaLnBrk="1"/>
              <a:t>11</a:t>
            </a:fld>
            <a:endParaRPr lang="en-GB" sz="13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5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1413" y="693738"/>
            <a:ext cx="4573587" cy="34305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6" name="Rectangle 2"/>
          <p:cNvSpPr>
            <a:spLocks noChangeArrowheads="1"/>
          </p:cNvSpPr>
          <p:nvPr>
            <p:ph type="body" idx="1"/>
          </p:nvPr>
        </p:nvSpPr>
        <p:spPr>
          <a:xfrm>
            <a:off x="685316" y="4343216"/>
            <a:ext cx="5487370" cy="403719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smtClean="0">
              <a:latin typeface="Times New Roman" pitchFamily="18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196752"/>
            <a:ext cx="7772400" cy="2448272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tx2"/>
                </a:solidFill>
              </a:rPr>
              <a:t>ФОНД РЕГИОНАЛЬНЫХ ИННОВАЦИОННЫХ ПРОЕКТОВ АИРР</a:t>
            </a:r>
            <a:r>
              <a:rPr lang="ru-RU" b="1" dirty="0" smtClean="0">
                <a:solidFill>
                  <a:schemeClr val="tx2"/>
                </a:solidFill>
              </a:rPr>
              <a:t/>
            </a:r>
            <a:br>
              <a:rPr lang="ru-RU" b="1" dirty="0" smtClean="0">
                <a:solidFill>
                  <a:schemeClr val="tx2"/>
                </a:solidFill>
              </a:rPr>
            </a:br>
            <a:r>
              <a:rPr lang="ru-RU" b="1" dirty="0">
                <a:solidFill>
                  <a:schemeClr val="tx2"/>
                </a:solidFill>
              </a:rPr>
              <a:t/>
            </a:r>
            <a:br>
              <a:rPr lang="ru-RU" b="1" dirty="0">
                <a:solidFill>
                  <a:schemeClr val="tx2"/>
                </a:solidFill>
              </a:rPr>
            </a:br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Инструменты </a:t>
            </a:r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финансирования </a:t>
            </a:r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инновационных </a:t>
            </a:r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проектов федеральными фондами </a:t>
            </a:r>
            <a:endParaRPr lang="ru-RU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266078"/>
            <a:ext cx="3179618" cy="1331274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0589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6856" y="476672"/>
            <a:ext cx="8229600" cy="597666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>
                <a:solidFill>
                  <a:srgbClr val="FF0000"/>
                </a:solidFill>
              </a:rPr>
              <a:t>А</a:t>
            </a:r>
            <a:r>
              <a:rPr lang="ru-RU" sz="1800" dirty="0">
                <a:solidFill>
                  <a:schemeClr val="tx2"/>
                </a:solidFill>
              </a:rPr>
              <a:t>дресная мера стимулирования </a:t>
            </a:r>
            <a:r>
              <a:rPr lang="ru-RU" sz="1800" dirty="0" smtClean="0">
                <a:solidFill>
                  <a:schemeClr val="tx2"/>
                </a:solidFill>
              </a:rPr>
              <a:t>внедрения инновационных проектов в деятельность крупных предприятий (с выручкой более 1 </a:t>
            </a:r>
            <a:r>
              <a:rPr lang="ru-RU" sz="1800" dirty="0" err="1" smtClean="0">
                <a:solidFill>
                  <a:schemeClr val="tx2"/>
                </a:solidFill>
              </a:rPr>
              <a:t>млрд.руб</a:t>
            </a:r>
            <a:r>
              <a:rPr lang="ru-RU" sz="1800" dirty="0" smtClean="0">
                <a:solidFill>
                  <a:schemeClr val="tx2"/>
                </a:solidFill>
              </a:rPr>
              <a:t>.)</a:t>
            </a:r>
          </a:p>
          <a:p>
            <a:pPr algn="just"/>
            <a:r>
              <a:rPr lang="ru-RU" sz="1800" dirty="0" smtClean="0">
                <a:solidFill>
                  <a:schemeClr val="tx2"/>
                </a:solidFill>
              </a:rPr>
              <a:t> освобождение от налога на прибыль в пределах 1,5% от выручки предприятия</a:t>
            </a:r>
          </a:p>
          <a:p>
            <a:pPr marL="0" indent="0" algn="just">
              <a:buNone/>
            </a:pPr>
            <a:endParaRPr lang="ru-RU" sz="1800" dirty="0" smtClean="0">
              <a:solidFill>
                <a:schemeClr val="tx2"/>
              </a:solidFill>
            </a:endParaRPr>
          </a:p>
          <a:p>
            <a:pPr marL="0" indent="0" algn="just">
              <a:buNone/>
            </a:pPr>
            <a:r>
              <a:rPr lang="ru-RU" sz="1800" dirty="0">
                <a:solidFill>
                  <a:srgbClr val="FF0000"/>
                </a:solidFill>
              </a:rPr>
              <a:t>С</a:t>
            </a:r>
            <a:r>
              <a:rPr lang="ru-RU" sz="1800" dirty="0">
                <a:solidFill>
                  <a:schemeClr val="tx2"/>
                </a:solidFill>
              </a:rPr>
              <a:t>оздание отраслевых корпоративных инвестиционных товариществ</a:t>
            </a:r>
          </a:p>
          <a:p>
            <a:pPr algn="just"/>
            <a:r>
              <a:rPr lang="ru-RU" sz="1800" dirty="0">
                <a:solidFill>
                  <a:schemeClr val="tx2"/>
                </a:solidFill>
              </a:rPr>
              <a:t>Первое в России региональное корпоративное инвестиционное товарищество совместно с РВК </a:t>
            </a:r>
          </a:p>
          <a:p>
            <a:pPr marL="0" indent="0" algn="just">
              <a:buNone/>
            </a:pPr>
            <a:endParaRPr lang="ru-RU" sz="1800" dirty="0" smtClean="0">
              <a:solidFill>
                <a:schemeClr val="tx2"/>
              </a:solidFill>
            </a:endParaRPr>
          </a:p>
          <a:p>
            <a:pPr marL="0" indent="0" algn="just">
              <a:buNone/>
            </a:pPr>
            <a:r>
              <a:rPr lang="ru-RU" sz="1800" dirty="0" smtClean="0">
                <a:solidFill>
                  <a:srgbClr val="FF0000"/>
                </a:solidFill>
              </a:rPr>
              <a:t>П</a:t>
            </a:r>
            <a:r>
              <a:rPr lang="ru-RU" sz="1800" dirty="0" smtClean="0">
                <a:solidFill>
                  <a:schemeClr val="tx2"/>
                </a:solidFill>
              </a:rPr>
              <a:t>ривлечение средств федеральных фондов для финансирования инновационных проектов</a:t>
            </a:r>
          </a:p>
          <a:p>
            <a:pPr algn="just"/>
            <a:r>
              <a:rPr lang="ru-RU" sz="1800" dirty="0" smtClean="0">
                <a:solidFill>
                  <a:schemeClr val="tx2"/>
                </a:solidFill>
              </a:rPr>
              <a:t>ОАО «Российская венчурная компания»(РВК</a:t>
            </a:r>
            <a:r>
              <a:rPr lang="ru-RU" sz="1800" dirty="0">
                <a:solidFill>
                  <a:schemeClr val="tx2"/>
                </a:solidFill>
              </a:rPr>
              <a:t>)</a:t>
            </a:r>
            <a:endParaRPr lang="ru-RU" sz="1800" dirty="0" smtClean="0">
              <a:solidFill>
                <a:schemeClr val="tx2"/>
              </a:solidFill>
            </a:endParaRPr>
          </a:p>
          <a:p>
            <a:pPr algn="just"/>
            <a:r>
              <a:rPr lang="ru-RU" sz="1800" dirty="0" smtClean="0">
                <a:solidFill>
                  <a:schemeClr val="tx2"/>
                </a:solidFill>
              </a:rPr>
              <a:t>ООО «ФПИ РВК» (статус венчурного партнера)</a:t>
            </a:r>
          </a:p>
          <a:p>
            <a:pPr algn="just"/>
            <a:r>
              <a:rPr lang="ru-RU" sz="1800" dirty="0" smtClean="0">
                <a:solidFill>
                  <a:schemeClr val="tx2"/>
                </a:solidFill>
              </a:rPr>
              <a:t>УК «Мир»</a:t>
            </a:r>
          </a:p>
          <a:p>
            <a:pPr algn="just"/>
            <a:r>
              <a:rPr lang="ru-RU" sz="1800" dirty="0" smtClean="0">
                <a:solidFill>
                  <a:schemeClr val="tx2"/>
                </a:solidFill>
              </a:rPr>
              <a:t>ЗАО «Лидер»</a:t>
            </a:r>
          </a:p>
          <a:p>
            <a:pPr algn="just"/>
            <a:r>
              <a:rPr lang="ru-RU" sz="1800" dirty="0" smtClean="0">
                <a:solidFill>
                  <a:schemeClr val="tx2"/>
                </a:solidFill>
              </a:rPr>
              <a:t>Фонд «Содействия развитию малых </a:t>
            </a:r>
            <a:r>
              <a:rPr lang="ru-RU" sz="1800" dirty="0">
                <a:solidFill>
                  <a:schemeClr val="tx2"/>
                </a:solidFill>
              </a:rPr>
              <a:t>форм предприятий в научно-технической </a:t>
            </a:r>
            <a:r>
              <a:rPr lang="ru-RU" sz="1800" dirty="0" smtClean="0">
                <a:solidFill>
                  <a:schemeClr val="tx2"/>
                </a:solidFill>
              </a:rPr>
              <a:t>сфере»</a:t>
            </a:r>
          </a:p>
          <a:p>
            <a:pPr algn="just"/>
            <a:r>
              <a:rPr lang="ru-RU" sz="1800" dirty="0" smtClean="0">
                <a:solidFill>
                  <a:schemeClr val="tx2"/>
                </a:solidFill>
              </a:rPr>
              <a:t>Венчурный фонд МСП (ОАО «Промсвязьбанк» совместно с ООО МСП «Опора России»).</a:t>
            </a:r>
          </a:p>
          <a:p>
            <a:pPr marL="0" indent="0" algn="just">
              <a:buNone/>
            </a:pPr>
            <a:r>
              <a:rPr lang="ru-RU" sz="1800" dirty="0" smtClean="0">
                <a:solidFill>
                  <a:schemeClr val="tx2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0141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176464"/>
          </a:xfrm>
        </p:spPr>
        <p:txBody>
          <a:bodyPr>
            <a:normAutofit/>
          </a:bodyPr>
          <a:lstStyle/>
          <a:p>
            <a:pPr algn="just"/>
            <a:r>
              <a:rPr lang="ru-RU" sz="1800" dirty="0" smtClean="0">
                <a:solidFill>
                  <a:schemeClr val="tx2"/>
                </a:solidFill>
              </a:rPr>
              <a:t>Решение Совета АИРР за подписью </a:t>
            </a:r>
            <a:r>
              <a:rPr lang="ru-RU" sz="1800" dirty="0" err="1" smtClean="0">
                <a:solidFill>
                  <a:schemeClr val="tx2"/>
                </a:solidFill>
              </a:rPr>
              <a:t>Р.Н.Минниханова</a:t>
            </a:r>
            <a:r>
              <a:rPr lang="ru-RU" sz="1800" dirty="0" smtClean="0">
                <a:solidFill>
                  <a:schemeClr val="tx2"/>
                </a:solidFill>
              </a:rPr>
              <a:t> о необходимости создания специализированного фонда для реализации ст.262 Налогового кодекса </a:t>
            </a:r>
            <a:r>
              <a:rPr lang="ru-RU" sz="1800" dirty="0" smtClean="0">
                <a:solidFill>
                  <a:schemeClr val="tx2"/>
                </a:solidFill>
              </a:rPr>
              <a:t>РФ</a:t>
            </a:r>
          </a:p>
          <a:p>
            <a:pPr algn="just"/>
            <a:endParaRPr lang="ru-RU" sz="1800" dirty="0" smtClean="0">
              <a:solidFill>
                <a:schemeClr val="tx2"/>
              </a:solidFill>
            </a:endParaRPr>
          </a:p>
          <a:p>
            <a:pPr algn="just"/>
            <a:r>
              <a:rPr lang="ru-RU" sz="1800" dirty="0">
                <a:solidFill>
                  <a:schemeClr val="tx2"/>
                </a:solidFill>
              </a:rPr>
              <a:t>Согласно </a:t>
            </a:r>
            <a:r>
              <a:rPr lang="ru-RU" sz="1800" dirty="0" smtClean="0">
                <a:solidFill>
                  <a:schemeClr val="tx2"/>
                </a:solidFill>
              </a:rPr>
              <a:t>статьи </a:t>
            </a:r>
            <a:r>
              <a:rPr lang="ru-RU" sz="1800" dirty="0">
                <a:solidFill>
                  <a:schemeClr val="tx2"/>
                </a:solidFill>
              </a:rPr>
              <a:t>262 Налогового кодекса РФ отчисления на формирование фондов поддержки научной, научно-технической и </a:t>
            </a:r>
            <a:r>
              <a:rPr lang="ru-RU" sz="1800" b="1" dirty="0">
                <a:solidFill>
                  <a:schemeClr val="tx2"/>
                </a:solidFill>
              </a:rPr>
              <a:t>инновационной деятельности</a:t>
            </a:r>
            <a:r>
              <a:rPr lang="ru-RU" sz="1800" dirty="0">
                <a:solidFill>
                  <a:schemeClr val="tx2"/>
                </a:solidFill>
              </a:rPr>
              <a:t>, созданных в соответствии с Федеральным законом "О науке и государственной научно-технической политике", в сумме </a:t>
            </a:r>
            <a:r>
              <a:rPr lang="ru-RU" sz="1800" b="1" dirty="0">
                <a:solidFill>
                  <a:schemeClr val="tx2"/>
                </a:solidFill>
              </a:rPr>
              <a:t>не более 1,5 процента доходов</a:t>
            </a:r>
            <a:r>
              <a:rPr lang="ru-RU" sz="1800" dirty="0">
                <a:solidFill>
                  <a:schemeClr val="tx2"/>
                </a:solidFill>
              </a:rPr>
              <a:t> от реализации, могут быть отнесены к  расходам предприятия. </a:t>
            </a:r>
            <a:endParaRPr lang="ru-RU" sz="1800" dirty="0" smtClean="0">
              <a:solidFill>
                <a:schemeClr val="tx2"/>
              </a:solidFill>
            </a:endParaRPr>
          </a:p>
          <a:p>
            <a:pPr algn="just"/>
            <a:endParaRPr lang="ru-RU" sz="1800" dirty="0" smtClean="0">
              <a:solidFill>
                <a:schemeClr val="tx2"/>
              </a:solidFill>
            </a:endParaRPr>
          </a:p>
          <a:p>
            <a:pPr algn="just"/>
            <a:r>
              <a:rPr lang="ru-RU" sz="1800" dirty="0" smtClean="0">
                <a:solidFill>
                  <a:schemeClr val="tx2"/>
                </a:solidFill>
              </a:rPr>
              <a:t>Данный </a:t>
            </a:r>
            <a:r>
              <a:rPr lang="ru-RU" sz="1800" dirty="0">
                <a:solidFill>
                  <a:schemeClr val="tx2"/>
                </a:solidFill>
              </a:rPr>
              <a:t>инструмент </a:t>
            </a:r>
            <a:r>
              <a:rPr lang="ru-RU" sz="1800" dirty="0" smtClean="0">
                <a:solidFill>
                  <a:schemeClr val="tx2"/>
                </a:solidFill>
              </a:rPr>
              <a:t>наиболее эффективен для крупных предприятий </a:t>
            </a:r>
            <a:r>
              <a:rPr lang="ru-RU" sz="1800" dirty="0">
                <a:solidFill>
                  <a:schemeClr val="tx2"/>
                </a:solidFill>
              </a:rPr>
              <a:t>с выручкой более 1 </a:t>
            </a:r>
            <a:r>
              <a:rPr lang="ru-RU" sz="1800" dirty="0" err="1">
                <a:solidFill>
                  <a:schemeClr val="tx2"/>
                </a:solidFill>
              </a:rPr>
              <a:t>млрд.руб</a:t>
            </a:r>
            <a:r>
              <a:rPr lang="ru-RU" sz="1800" dirty="0">
                <a:solidFill>
                  <a:schemeClr val="tx2"/>
                </a:solidFill>
              </a:rPr>
              <a:t>. и прибылью более 15 </a:t>
            </a:r>
            <a:r>
              <a:rPr lang="ru-RU" sz="1800" dirty="0" err="1">
                <a:solidFill>
                  <a:schemeClr val="tx2"/>
                </a:solidFill>
              </a:rPr>
              <a:t>млн.руб</a:t>
            </a:r>
            <a:r>
              <a:rPr lang="ru-RU" sz="1800" dirty="0" smtClean="0">
                <a:solidFill>
                  <a:schemeClr val="tx2"/>
                </a:solidFill>
              </a:rPr>
              <a:t>.                                                                                                                                                                            </a:t>
            </a:r>
            <a:endParaRPr lang="ru-RU" sz="1800" dirty="0">
              <a:solidFill>
                <a:schemeClr val="tx2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850106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Адресная мера стимулирования внедрения инновационных проектов в деятельность крупных предприятий</a:t>
            </a:r>
          </a:p>
        </p:txBody>
      </p:sp>
    </p:spTree>
    <p:extLst>
      <p:ext uri="{BB962C8B-B14F-4D97-AF65-F5344CB8AC3E}">
        <p14:creationId xmlns:p14="http://schemas.microsoft.com/office/powerpoint/2010/main" val="235598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ru-RU" sz="3200" b="1" dirty="0">
                <a:solidFill>
                  <a:srgbClr val="002060"/>
                </a:solidFill>
              </a:rPr>
              <a:t>Создание отраслевых корпоративных инвестиционных товариществ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999381"/>
            <a:ext cx="8229600" cy="358985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94278" y="2939896"/>
            <a:ext cx="1629785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300 </a:t>
            </a:r>
            <a:r>
              <a:rPr lang="ru-RU" dirty="0" err="1" smtClean="0"/>
              <a:t>млн.руб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716016" y="2954882"/>
            <a:ext cx="288032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300 </a:t>
            </a:r>
            <a:r>
              <a:rPr lang="ru-RU" dirty="0" err="1" smtClean="0"/>
              <a:t>млн.руб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979711" y="2153938"/>
            <a:ext cx="1644351" cy="7859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ОАО РВК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16016" y="2153938"/>
            <a:ext cx="2880320" cy="8009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Предприятия </a:t>
            </a:r>
            <a:r>
              <a:rPr lang="ru-RU" dirty="0" err="1" smtClean="0"/>
              <a:t>энергетичекого</a:t>
            </a:r>
            <a:r>
              <a:rPr lang="ru-RU" dirty="0" smtClean="0"/>
              <a:t> и химического секторов</a:t>
            </a:r>
            <a:endParaRPr lang="ru-RU" dirty="0"/>
          </a:p>
        </p:txBody>
      </p:sp>
      <p:sp>
        <p:nvSpPr>
          <p:cNvPr id="9" name="Выгнутая влево стрелка 8"/>
          <p:cNvSpPr/>
          <p:nvPr/>
        </p:nvSpPr>
        <p:spPr>
          <a:xfrm>
            <a:off x="539552" y="2719461"/>
            <a:ext cx="1440160" cy="2242789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Выгнутая вправо стрелка 9"/>
          <p:cNvSpPr/>
          <p:nvPr/>
        </p:nvSpPr>
        <p:spPr>
          <a:xfrm>
            <a:off x="7589084" y="2791469"/>
            <a:ext cx="1346806" cy="202676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979712" y="3990142"/>
            <a:ext cx="5609372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Инвестиционное товарищество с  общим фондом  600 </a:t>
            </a:r>
            <a:r>
              <a:rPr lang="ru-RU" dirty="0" err="1" smtClean="0"/>
              <a:t>млн.руб</a:t>
            </a:r>
            <a:r>
              <a:rPr lang="ru-RU" dirty="0" smtClean="0"/>
              <a:t>. на финансирование инновационных компаний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745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38138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Открытое акционерное общество «Модернизация Инновации Развитие» (</a:t>
            </a:r>
            <a:r>
              <a:rPr lang="ru-RU" sz="2800" b="1" dirty="0" err="1">
                <a:solidFill>
                  <a:srgbClr val="002060"/>
                </a:solidFill>
              </a:rPr>
              <a:t>УК«Мир</a:t>
            </a:r>
            <a:r>
              <a:rPr lang="ru-RU" sz="2800" b="1" dirty="0">
                <a:solidFill>
                  <a:srgbClr val="002060"/>
                </a:solidFill>
              </a:rPr>
              <a:t>»)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  </a:t>
            </a:r>
            <a:endParaRPr lang="ru-RU" dirty="0" smtClean="0"/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sz="2400" dirty="0" smtClean="0"/>
          </a:p>
        </p:txBody>
      </p:sp>
      <p:sp>
        <p:nvSpPr>
          <p:cNvPr id="13" name="Прямоугольник 12"/>
          <p:cNvSpPr/>
          <p:nvPr/>
        </p:nvSpPr>
        <p:spPr>
          <a:xfrm>
            <a:off x="467545" y="2251170"/>
            <a:ext cx="2736304" cy="2545982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ru-RU" dirty="0" smtClean="0"/>
              <a:t>машиностроение </a:t>
            </a:r>
            <a:r>
              <a:rPr lang="ru-RU" dirty="0"/>
              <a:t>(приборостроение</a:t>
            </a:r>
            <a:r>
              <a:rPr lang="ru-RU" dirty="0" smtClean="0"/>
              <a:t>),</a:t>
            </a:r>
          </a:p>
          <a:p>
            <a:pPr marL="342900" indent="-342900">
              <a:buAutoNum type="arabicPeriod"/>
            </a:pPr>
            <a:r>
              <a:rPr lang="ru-RU" dirty="0" smtClean="0"/>
              <a:t>экология</a:t>
            </a:r>
            <a:r>
              <a:rPr lang="ru-RU" dirty="0"/>
              <a:t>, </a:t>
            </a:r>
            <a:r>
              <a:rPr lang="ru-RU" dirty="0" smtClean="0"/>
              <a:t>биотехнологии,</a:t>
            </a:r>
          </a:p>
          <a:p>
            <a:pPr marL="342900" indent="-342900">
              <a:buAutoNum type="arabicPeriod"/>
            </a:pPr>
            <a:r>
              <a:rPr lang="ru-RU" dirty="0"/>
              <a:t>п</a:t>
            </a:r>
            <a:r>
              <a:rPr lang="ru-RU" dirty="0" smtClean="0"/>
              <a:t>роизводство </a:t>
            </a:r>
            <a:r>
              <a:rPr lang="ru-RU" dirty="0"/>
              <a:t>композитных </a:t>
            </a:r>
            <a:r>
              <a:rPr lang="ru-RU" dirty="0" smtClean="0"/>
              <a:t>материалов,</a:t>
            </a:r>
          </a:p>
          <a:p>
            <a:pPr marL="342900" indent="-342900">
              <a:buAutoNum type="arabicPeriod"/>
            </a:pPr>
            <a:r>
              <a:rPr lang="ru-RU" dirty="0" smtClean="0"/>
              <a:t>повышение </a:t>
            </a:r>
            <a:r>
              <a:rPr lang="ru-RU" dirty="0" err="1" smtClean="0"/>
              <a:t>энергоэффективности</a:t>
            </a:r>
            <a:endParaRPr lang="ru-RU" dirty="0"/>
          </a:p>
        </p:txBody>
      </p:sp>
      <p:sp>
        <p:nvSpPr>
          <p:cNvPr id="15" name="Овал 14"/>
          <p:cNvSpPr/>
          <p:nvPr/>
        </p:nvSpPr>
        <p:spPr>
          <a:xfrm>
            <a:off x="467545" y="1356970"/>
            <a:ext cx="2736304" cy="648072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white"/>
                </a:solidFill>
              </a:rPr>
              <a:t>Сферы финансирования </a:t>
            </a:r>
            <a:endParaRPr lang="ru-RU" dirty="0"/>
          </a:p>
        </p:txBody>
      </p:sp>
      <p:cxnSp>
        <p:nvCxnSpPr>
          <p:cNvPr id="18" name="Прямая соединительная линия 17"/>
          <p:cNvCxnSpPr>
            <a:stCxn id="15" idx="4"/>
          </p:cNvCxnSpPr>
          <p:nvPr/>
        </p:nvCxnSpPr>
        <p:spPr>
          <a:xfrm>
            <a:off x="1835697" y="2005042"/>
            <a:ext cx="0" cy="2514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3419872" y="2130781"/>
            <a:ext cx="5605327" cy="32424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/>
              <a:t>1 вариант: инвестиции  в уставный капитал до </a:t>
            </a:r>
            <a:r>
              <a:rPr lang="ru-RU" dirty="0"/>
              <a:t>150 млн руб. на срок 3–5 </a:t>
            </a:r>
            <a:r>
              <a:rPr lang="ru-RU" dirty="0" smtClean="0"/>
              <a:t>лет за долю до 50%, </a:t>
            </a:r>
          </a:p>
          <a:p>
            <a:pPr lvl="1"/>
            <a:r>
              <a:rPr lang="ru-RU" dirty="0" smtClean="0"/>
              <a:t>Выход из проекта - опцион под 8-16% годовых в зависимости от рисков проекта.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2 вариант: предоставление займа до 50 </a:t>
            </a:r>
            <a:r>
              <a:rPr lang="ru-RU" dirty="0"/>
              <a:t>млн руб. на срок 5-7 </a:t>
            </a:r>
            <a:r>
              <a:rPr lang="ru-RU" dirty="0" smtClean="0"/>
              <a:t>лет</a:t>
            </a:r>
            <a:r>
              <a:rPr lang="ru-RU" dirty="0"/>
              <a:t> </a:t>
            </a:r>
            <a:r>
              <a:rPr lang="ru-RU" dirty="0" smtClean="0"/>
              <a:t>с доходностью 12-14% годовых.</a:t>
            </a:r>
          </a:p>
          <a:p>
            <a:r>
              <a:rPr lang="ru-RU" dirty="0" smtClean="0"/>
              <a:t>Требования к участникам: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участие </a:t>
            </a:r>
            <a:r>
              <a:rPr lang="ru-RU" dirty="0"/>
              <a:t>Фонда АИРР – 5-10% от стоимости проекта</a:t>
            </a:r>
            <a:r>
              <a:rPr lang="ru-RU" dirty="0" smtClean="0"/>
              <a:t>;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/>
              <a:t>п</a:t>
            </a:r>
            <a:r>
              <a:rPr lang="ru-RU" dirty="0" smtClean="0"/>
              <a:t>роект </a:t>
            </a:r>
            <a:r>
              <a:rPr lang="ru-RU" dirty="0"/>
              <a:t>должен находиться на стадии роста или расширения </a:t>
            </a:r>
            <a:r>
              <a:rPr lang="ru-RU" dirty="0" smtClean="0"/>
              <a:t>бизнеса (НИОКР завершен).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/>
              <a:t>д</a:t>
            </a:r>
            <a:r>
              <a:rPr lang="ru-RU" dirty="0" smtClean="0"/>
              <a:t>оходность проекта (</a:t>
            </a:r>
            <a:r>
              <a:rPr lang="en-US" dirty="0" smtClean="0"/>
              <a:t>IRR) </a:t>
            </a:r>
            <a:r>
              <a:rPr lang="ru-RU" dirty="0" smtClean="0"/>
              <a:t>более 23%.</a:t>
            </a:r>
          </a:p>
        </p:txBody>
      </p:sp>
      <p:sp>
        <p:nvSpPr>
          <p:cNvPr id="20" name="Овал 19"/>
          <p:cNvSpPr/>
          <p:nvPr/>
        </p:nvSpPr>
        <p:spPr>
          <a:xfrm>
            <a:off x="5292080" y="1340768"/>
            <a:ext cx="3384376" cy="6591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white"/>
                </a:solidFill>
              </a:rPr>
              <a:t>Основные условия</a:t>
            </a:r>
            <a:endParaRPr lang="ru-RU" dirty="0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7020272" y="1998455"/>
            <a:ext cx="0" cy="2366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84239" y="5301208"/>
            <a:ext cx="86409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/>
              <a:t>Фонд создан для финансирования компаний </a:t>
            </a:r>
            <a:r>
              <a:rPr lang="ru-RU" sz="2000" dirty="0" smtClean="0"/>
              <a:t>малого </a:t>
            </a:r>
            <a:r>
              <a:rPr lang="ru-RU" sz="2000" dirty="0"/>
              <a:t>и среднего предпринимательства — </a:t>
            </a:r>
            <a:r>
              <a:rPr lang="ru-RU" sz="2000" dirty="0" smtClean="0"/>
              <a:t>российских </a:t>
            </a:r>
            <a:r>
              <a:rPr lang="ru-RU" sz="2000" dirty="0"/>
              <a:t>инновационных и наукоемких </a:t>
            </a:r>
            <a:endParaRPr lang="ru-RU" sz="2000" dirty="0" smtClean="0"/>
          </a:p>
          <a:p>
            <a:pPr algn="just"/>
            <a:r>
              <a:rPr lang="ru-RU" sz="2000" dirty="0" smtClean="0"/>
              <a:t>предприятий </a:t>
            </a:r>
            <a:r>
              <a:rPr lang="ru-RU" sz="2000" dirty="0"/>
              <a:t>реального сектора</a:t>
            </a:r>
            <a:r>
              <a:rPr lang="ru-RU" sz="2000" dirty="0" smtClean="0"/>
              <a:t>. </a:t>
            </a:r>
          </a:p>
          <a:p>
            <a:pPr algn="just"/>
            <a:r>
              <a:rPr lang="ru-RU" sz="2000" dirty="0" smtClean="0"/>
              <a:t>100% акций УК МИР принадлежит Агентству стратегических инициатив (АСИ).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00310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856" y="116632"/>
            <a:ext cx="8229600" cy="1138138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>
                <a:solidFill>
                  <a:srgbClr val="002060"/>
                </a:solidFill>
              </a:rPr>
              <a:t>ЗАО «Лидер»</a:t>
            </a:r>
            <a:br>
              <a:rPr lang="ru-RU" sz="2800" b="1" dirty="0">
                <a:solidFill>
                  <a:srgbClr val="002060"/>
                </a:solidFill>
              </a:rPr>
            </a:br>
            <a:r>
              <a:rPr lang="ru-RU" sz="2800" b="1" dirty="0">
                <a:solidFill>
                  <a:srgbClr val="002060"/>
                </a:solidFill>
              </a:rPr>
              <a:t>Венчурный фонд «Лидер-инновации» - инвестиции в высокотехнологичные проекты</a:t>
            </a:r>
            <a:br>
              <a:rPr lang="ru-RU" sz="2800" b="1" dirty="0">
                <a:solidFill>
                  <a:srgbClr val="002060"/>
                </a:solidFill>
              </a:rPr>
            </a:b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5" y="1159871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  </a:t>
            </a:r>
            <a:endParaRPr lang="ru-RU" dirty="0" smtClean="0"/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sz="2400" dirty="0" smtClean="0"/>
          </a:p>
        </p:txBody>
      </p:sp>
      <p:sp>
        <p:nvSpPr>
          <p:cNvPr id="13" name="Прямоугольник 12"/>
          <p:cNvSpPr/>
          <p:nvPr/>
        </p:nvSpPr>
        <p:spPr>
          <a:xfrm>
            <a:off x="323529" y="2365393"/>
            <a:ext cx="2880320" cy="2351273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AutoNum type="arabicPeriod"/>
            </a:pPr>
            <a:r>
              <a:rPr lang="ru-RU" dirty="0" smtClean="0"/>
              <a:t>энергетика </a:t>
            </a:r>
            <a:r>
              <a:rPr lang="ru-RU" dirty="0"/>
              <a:t>и </a:t>
            </a:r>
            <a:r>
              <a:rPr lang="ru-RU" dirty="0" smtClean="0"/>
              <a:t>энергосбережение</a:t>
            </a:r>
            <a:r>
              <a:rPr lang="ru-RU" dirty="0"/>
              <a:t>, </a:t>
            </a:r>
            <a:endParaRPr lang="ru-RU" dirty="0" smtClean="0"/>
          </a:p>
          <a:p>
            <a:pPr marL="342900" indent="-342900" algn="just">
              <a:buAutoNum type="arabicPeriod"/>
            </a:pPr>
            <a:r>
              <a:rPr lang="ru-RU" dirty="0" smtClean="0"/>
              <a:t> химия </a:t>
            </a:r>
            <a:r>
              <a:rPr lang="ru-RU" dirty="0"/>
              <a:t>и нефтехимия</a:t>
            </a:r>
            <a:r>
              <a:rPr lang="ru-RU" dirty="0" smtClean="0"/>
              <a:t>, </a:t>
            </a:r>
          </a:p>
          <a:p>
            <a:pPr marL="342900" indent="-342900" algn="just">
              <a:buAutoNum type="arabicPeriod"/>
            </a:pPr>
            <a:r>
              <a:rPr lang="ru-RU" dirty="0" smtClean="0"/>
              <a:t>медиа </a:t>
            </a:r>
            <a:r>
              <a:rPr lang="ru-RU" dirty="0"/>
              <a:t>и телеком</a:t>
            </a:r>
            <a:r>
              <a:rPr lang="ru-RU" dirty="0" smtClean="0"/>
              <a:t>,</a:t>
            </a:r>
          </a:p>
          <a:p>
            <a:pPr marL="342900" indent="-342900" algn="just">
              <a:buAutoNum type="arabicPeriod"/>
            </a:pPr>
            <a:r>
              <a:rPr lang="ru-RU" dirty="0" smtClean="0"/>
              <a:t>новые </a:t>
            </a:r>
            <a:r>
              <a:rPr lang="ru-RU" dirty="0"/>
              <a:t>программные продукты, </a:t>
            </a:r>
            <a:endParaRPr lang="ru-RU" dirty="0" smtClean="0"/>
          </a:p>
          <a:p>
            <a:pPr marL="342900" indent="-342900" algn="just">
              <a:buAutoNum type="arabicPeriod"/>
            </a:pPr>
            <a:r>
              <a:rPr lang="ru-RU" dirty="0" smtClean="0"/>
              <a:t>новые материалы</a:t>
            </a:r>
            <a:r>
              <a:rPr lang="ru-RU" dirty="0"/>
              <a:t>, услуги и оборудование</a:t>
            </a:r>
          </a:p>
        </p:txBody>
      </p:sp>
      <p:sp>
        <p:nvSpPr>
          <p:cNvPr id="15" name="Овал 14"/>
          <p:cNvSpPr/>
          <p:nvPr/>
        </p:nvSpPr>
        <p:spPr>
          <a:xfrm>
            <a:off x="467545" y="1507021"/>
            <a:ext cx="2736304" cy="648072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white"/>
                </a:solidFill>
              </a:rPr>
              <a:t>Сферы финансирования </a:t>
            </a:r>
            <a:endParaRPr lang="ru-RU" dirty="0"/>
          </a:p>
        </p:txBody>
      </p:sp>
      <p:cxnSp>
        <p:nvCxnSpPr>
          <p:cNvPr id="18" name="Прямая соединительная линия 17"/>
          <p:cNvCxnSpPr>
            <a:stCxn id="15" idx="4"/>
          </p:cNvCxnSpPr>
          <p:nvPr/>
        </p:nvCxnSpPr>
        <p:spPr>
          <a:xfrm>
            <a:off x="1835697" y="2155093"/>
            <a:ext cx="0" cy="2103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3402034" y="2400029"/>
            <a:ext cx="5605327" cy="29731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/>
              <a:t>инвестиции до 350 </a:t>
            </a:r>
            <a:r>
              <a:rPr lang="ru-RU" dirty="0"/>
              <a:t>млн руб. </a:t>
            </a:r>
            <a:r>
              <a:rPr lang="ru-RU" dirty="0" smtClean="0"/>
              <a:t>(до </a:t>
            </a:r>
            <a:r>
              <a:rPr lang="ru-RU" dirty="0"/>
              <a:t>75</a:t>
            </a:r>
            <a:r>
              <a:rPr lang="ru-RU" dirty="0" smtClean="0"/>
              <a:t>% от стоимости проекта ) на срок до 5 лет за долю, 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/>
              <a:t>п</a:t>
            </a:r>
            <a:r>
              <a:rPr lang="ru-RU" dirty="0" smtClean="0"/>
              <a:t>роект </a:t>
            </a:r>
            <a:r>
              <a:rPr lang="ru-RU" dirty="0"/>
              <a:t>должен находиться на стадии </a:t>
            </a:r>
            <a:r>
              <a:rPr lang="ru-RU" dirty="0" smtClean="0"/>
              <a:t>роста, создан прототип продукта (НИОКР завершен),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/>
              <a:t>в</a:t>
            </a:r>
            <a:r>
              <a:rPr lang="ru-RU" dirty="0" smtClean="0"/>
              <a:t>озможно создание </a:t>
            </a:r>
            <a:r>
              <a:rPr lang="ru-RU" dirty="0"/>
              <a:t>новой </a:t>
            </a:r>
            <a:r>
              <a:rPr lang="ru-RU" dirty="0" smtClean="0"/>
              <a:t>компании или инвестиции </a:t>
            </a:r>
            <a:r>
              <a:rPr lang="ru-RU" dirty="0"/>
              <a:t>в рост существующей прибыльной компании с выручкой </a:t>
            </a:r>
            <a:r>
              <a:rPr lang="ru-RU" dirty="0" smtClean="0"/>
              <a:t>менее </a:t>
            </a:r>
            <a:r>
              <a:rPr lang="ru-RU" dirty="0"/>
              <a:t>1 </a:t>
            </a:r>
            <a:r>
              <a:rPr lang="ru-RU" dirty="0" err="1"/>
              <a:t>млрд.руб</a:t>
            </a:r>
            <a:r>
              <a:rPr lang="ru-RU" dirty="0"/>
              <a:t>., создание совместного предприятия с иностранной </a:t>
            </a:r>
            <a:r>
              <a:rPr lang="ru-RU" dirty="0" smtClean="0"/>
              <a:t>высокотехнологичной компанией,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/>
              <a:t>д</a:t>
            </a:r>
            <a:r>
              <a:rPr lang="ru-RU" dirty="0" smtClean="0"/>
              <a:t>оходность проекта (</a:t>
            </a:r>
            <a:r>
              <a:rPr lang="en-US" dirty="0" smtClean="0"/>
              <a:t>IRR) </a:t>
            </a:r>
            <a:r>
              <a:rPr lang="ru-RU" dirty="0" smtClean="0"/>
              <a:t>более 50%.</a:t>
            </a:r>
          </a:p>
        </p:txBody>
      </p:sp>
      <p:sp>
        <p:nvSpPr>
          <p:cNvPr id="20" name="Овал 19"/>
          <p:cNvSpPr/>
          <p:nvPr/>
        </p:nvSpPr>
        <p:spPr>
          <a:xfrm>
            <a:off x="4860032" y="1450864"/>
            <a:ext cx="3384376" cy="6591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white"/>
                </a:solidFill>
              </a:rPr>
              <a:t>Основные условия</a:t>
            </a:r>
            <a:endParaRPr lang="ru-RU" dirty="0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6552221" y="2110039"/>
            <a:ext cx="1" cy="2899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52333" y="4716666"/>
            <a:ext cx="2566728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Партнеры Фонда: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Газпром ВНИИГАЗ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err="1" smtClean="0"/>
              <a:t>Газпромнефть</a:t>
            </a:r>
            <a:r>
              <a:rPr lang="ru-RU" dirty="0" smtClean="0"/>
              <a:t> ТНК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err="1" smtClean="0"/>
              <a:t>Сибур</a:t>
            </a:r>
            <a:endParaRPr lang="ru-RU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Мосэнерго «ТГК-1»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err="1" smtClean="0"/>
              <a:t>Стройгазконсалтинг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211667" y="5634794"/>
            <a:ext cx="40327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могут </a:t>
            </a:r>
            <a:r>
              <a:rPr lang="ru-RU" dirty="0"/>
              <a:t>оказать содействие проектам через поставку сырья либо стать первыми покупателями продукции</a:t>
            </a:r>
          </a:p>
        </p:txBody>
      </p:sp>
      <p:sp>
        <p:nvSpPr>
          <p:cNvPr id="8" name="Стрелка вправо 7"/>
          <p:cNvSpPr/>
          <p:nvPr/>
        </p:nvSpPr>
        <p:spPr>
          <a:xfrm>
            <a:off x="3119061" y="589669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05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856" y="218832"/>
            <a:ext cx="8229600" cy="1138138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ООО «Фонд посевных инвестиций Российской венчурной компании» (ФПИ РВК)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5" y="1159871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  </a:t>
            </a:r>
            <a:endParaRPr lang="ru-RU" dirty="0" smtClean="0"/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sz="2400" dirty="0" smtClean="0"/>
          </a:p>
        </p:txBody>
      </p:sp>
      <p:sp>
        <p:nvSpPr>
          <p:cNvPr id="13" name="Прямоугольник 12"/>
          <p:cNvSpPr/>
          <p:nvPr/>
        </p:nvSpPr>
        <p:spPr>
          <a:xfrm>
            <a:off x="251520" y="2400029"/>
            <a:ext cx="3672408" cy="297318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1</a:t>
            </a:r>
            <a:r>
              <a:rPr lang="ru-RU" dirty="0" smtClean="0"/>
              <a:t>. </a:t>
            </a:r>
            <a:r>
              <a:rPr lang="ru-RU" dirty="0"/>
              <a:t>Индустрия </a:t>
            </a:r>
            <a:r>
              <a:rPr lang="ru-RU" dirty="0" err="1" smtClean="0"/>
              <a:t>наносистем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>2</a:t>
            </a:r>
            <a:r>
              <a:rPr lang="ru-RU" dirty="0" smtClean="0"/>
              <a:t>. </a:t>
            </a:r>
            <a:r>
              <a:rPr lang="ru-RU" dirty="0"/>
              <a:t>Информационно-телекоммуникационные системы.</a:t>
            </a:r>
          </a:p>
          <a:p>
            <a:r>
              <a:rPr lang="ru-RU" dirty="0"/>
              <a:t>3</a:t>
            </a:r>
            <a:r>
              <a:rPr lang="ru-RU" dirty="0" smtClean="0"/>
              <a:t>. </a:t>
            </a:r>
            <a:r>
              <a:rPr lang="ru-RU" dirty="0"/>
              <a:t>Науки о жизни.</a:t>
            </a:r>
          </a:p>
          <a:p>
            <a:r>
              <a:rPr lang="ru-RU" dirty="0"/>
              <a:t>4</a:t>
            </a:r>
            <a:r>
              <a:rPr lang="ru-RU" dirty="0" smtClean="0"/>
              <a:t>. </a:t>
            </a:r>
            <a:r>
              <a:rPr lang="ru-RU" dirty="0"/>
              <a:t>Рациональное природопользование.</a:t>
            </a:r>
          </a:p>
          <a:p>
            <a:r>
              <a:rPr lang="ru-RU" dirty="0"/>
              <a:t>5</a:t>
            </a:r>
            <a:r>
              <a:rPr lang="ru-RU" dirty="0" smtClean="0"/>
              <a:t>. </a:t>
            </a:r>
            <a:r>
              <a:rPr lang="ru-RU" dirty="0"/>
              <a:t>Транспортные и космические системы.</a:t>
            </a:r>
          </a:p>
          <a:p>
            <a:r>
              <a:rPr lang="ru-RU" dirty="0"/>
              <a:t>6</a:t>
            </a:r>
            <a:r>
              <a:rPr lang="ru-RU" dirty="0" smtClean="0"/>
              <a:t>. </a:t>
            </a:r>
            <a:r>
              <a:rPr lang="ru-RU" dirty="0" err="1"/>
              <a:t>Энергоэффективность</a:t>
            </a:r>
            <a:r>
              <a:rPr lang="ru-RU" dirty="0"/>
              <a:t>, </a:t>
            </a:r>
            <a:r>
              <a:rPr lang="ru-RU" dirty="0" smtClean="0"/>
              <a:t>энергосбережение</a:t>
            </a:r>
            <a:endParaRPr lang="ru-RU" dirty="0"/>
          </a:p>
        </p:txBody>
      </p:sp>
      <p:sp>
        <p:nvSpPr>
          <p:cNvPr id="15" name="Овал 14"/>
          <p:cNvSpPr/>
          <p:nvPr/>
        </p:nvSpPr>
        <p:spPr>
          <a:xfrm>
            <a:off x="447444" y="1519238"/>
            <a:ext cx="2736304" cy="648072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white"/>
                </a:solidFill>
              </a:rPr>
              <a:t>Сферы финансирования </a:t>
            </a:r>
            <a:endParaRPr lang="ru-RU" dirty="0"/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1836944" y="2148551"/>
            <a:ext cx="0" cy="2514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4283968" y="2400029"/>
            <a:ext cx="4723393" cy="38372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dirty="0"/>
              <a:t>и</a:t>
            </a:r>
            <a:r>
              <a:rPr lang="ru-RU" dirty="0" smtClean="0"/>
              <a:t>нвестиции в 2 этапа: 1 этап - до 25 млн. </a:t>
            </a:r>
            <a:r>
              <a:rPr lang="ru-RU" dirty="0"/>
              <a:t>руб. </a:t>
            </a:r>
            <a:r>
              <a:rPr lang="ru-RU" dirty="0" smtClean="0"/>
              <a:t>(до </a:t>
            </a:r>
            <a:r>
              <a:rPr lang="ru-RU" dirty="0"/>
              <a:t>75</a:t>
            </a:r>
            <a:r>
              <a:rPr lang="ru-RU" dirty="0" smtClean="0"/>
              <a:t>% от стоимости проекта ) на срок до 5 лет,  2 этап  - до 75 </a:t>
            </a:r>
            <a:r>
              <a:rPr lang="ru-RU" dirty="0" err="1" smtClean="0"/>
              <a:t>млн.руб</a:t>
            </a:r>
            <a:r>
              <a:rPr lang="ru-RU" dirty="0" smtClean="0"/>
              <a:t>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/>
              <a:t>д</a:t>
            </a:r>
            <a:r>
              <a:rPr lang="ru-RU" dirty="0" smtClean="0"/>
              <a:t>оля – до 50% от уставного капитала,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/>
              <a:t>фонд осуществляет </a:t>
            </a:r>
            <a:r>
              <a:rPr lang="ru-RU" dirty="0" err="1"/>
              <a:t>соинвестирование</a:t>
            </a:r>
            <a:r>
              <a:rPr lang="ru-RU" dirty="0"/>
              <a:t> средств совместно с частными </a:t>
            </a:r>
            <a:r>
              <a:rPr lang="ru-RU" dirty="0" smtClean="0"/>
              <a:t>инвесторами,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/>
              <a:t>ф</a:t>
            </a:r>
            <a:r>
              <a:rPr lang="ru-RU" dirty="0" smtClean="0"/>
              <a:t>инансирование проектов для проведения НИОКР и выхода на рынок,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доходность проекта (</a:t>
            </a:r>
            <a:r>
              <a:rPr lang="en-US" dirty="0" smtClean="0"/>
              <a:t>IRR) </a:t>
            </a:r>
            <a:r>
              <a:rPr lang="ru-RU" dirty="0" smtClean="0"/>
              <a:t>более 50%,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/>
              <a:t>с</a:t>
            </a:r>
            <a:r>
              <a:rPr lang="ru-RU" dirty="0" smtClean="0"/>
              <a:t>оздание новой компании или инвестиции в существующую (срок регистрации не более 3 лет, субъект МСП)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 smtClean="0"/>
          </a:p>
        </p:txBody>
      </p:sp>
      <p:sp>
        <p:nvSpPr>
          <p:cNvPr id="20" name="Овал 19"/>
          <p:cNvSpPr/>
          <p:nvPr/>
        </p:nvSpPr>
        <p:spPr>
          <a:xfrm>
            <a:off x="4860032" y="1450864"/>
            <a:ext cx="3384376" cy="6591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white"/>
                </a:solidFill>
              </a:rPr>
              <a:t>Основные условия</a:t>
            </a:r>
            <a:endParaRPr lang="ru-RU" dirty="0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6552221" y="2110039"/>
            <a:ext cx="1" cy="2899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094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501" y="116632"/>
            <a:ext cx="8229600" cy="1138138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Фонд «Содействия развитию малых форм предприятий в научно-технической сфере»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5" y="1159871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  </a:t>
            </a:r>
            <a:endParaRPr lang="ru-RU" dirty="0" smtClean="0"/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sz="2400" dirty="0" smtClean="0"/>
          </a:p>
        </p:txBody>
      </p:sp>
      <p:sp>
        <p:nvSpPr>
          <p:cNvPr id="13" name="Прямоугольник 12"/>
          <p:cNvSpPr/>
          <p:nvPr/>
        </p:nvSpPr>
        <p:spPr>
          <a:xfrm>
            <a:off x="251520" y="2263628"/>
            <a:ext cx="2808312" cy="308374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1. </a:t>
            </a:r>
            <a:r>
              <a:rPr lang="ru-RU" dirty="0"/>
              <a:t>Индустрия </a:t>
            </a:r>
            <a:r>
              <a:rPr lang="ru-RU" dirty="0" err="1" smtClean="0"/>
              <a:t>наносистем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>2. Информационно-телекоммуникационные системы.</a:t>
            </a:r>
          </a:p>
          <a:p>
            <a:r>
              <a:rPr lang="ru-RU" dirty="0"/>
              <a:t>3. Науки о жизни.</a:t>
            </a:r>
          </a:p>
          <a:p>
            <a:r>
              <a:rPr lang="ru-RU" dirty="0"/>
              <a:t>4. Рациональное природопользование.</a:t>
            </a:r>
          </a:p>
          <a:p>
            <a:r>
              <a:rPr lang="ru-RU" dirty="0"/>
              <a:t>5. Транспортные и космические системы.</a:t>
            </a:r>
          </a:p>
          <a:p>
            <a:r>
              <a:rPr lang="ru-RU" dirty="0"/>
              <a:t>6. </a:t>
            </a:r>
            <a:r>
              <a:rPr lang="ru-RU" dirty="0" err="1"/>
              <a:t>Энергоэффективность</a:t>
            </a:r>
            <a:r>
              <a:rPr lang="ru-RU" dirty="0"/>
              <a:t>, энергосбережение</a:t>
            </a:r>
          </a:p>
        </p:txBody>
      </p:sp>
      <p:sp>
        <p:nvSpPr>
          <p:cNvPr id="15" name="Овал 14"/>
          <p:cNvSpPr/>
          <p:nvPr/>
        </p:nvSpPr>
        <p:spPr>
          <a:xfrm>
            <a:off x="468792" y="1340768"/>
            <a:ext cx="2736304" cy="648072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white"/>
                </a:solidFill>
              </a:rPr>
              <a:t>Сферы финансирования </a:t>
            </a:r>
            <a:endParaRPr lang="ru-RU" dirty="0"/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1836944" y="1984300"/>
            <a:ext cx="0" cy="2514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3275856" y="1988840"/>
            <a:ext cx="5731505" cy="23762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itchFamily="34" charset="0"/>
              <a:buChar char="•"/>
            </a:pPr>
            <a:endParaRPr lang="ru-RU" dirty="0" smtClean="0"/>
          </a:p>
          <a:p>
            <a:pPr algn="just"/>
            <a:r>
              <a:rPr lang="ru-RU" dirty="0" smtClean="0"/>
              <a:t>Программа направлена на финансирование </a:t>
            </a:r>
            <a:r>
              <a:rPr lang="ru-RU" dirty="0"/>
              <a:t>НИОКР, выполняемых </a:t>
            </a:r>
            <a:r>
              <a:rPr lang="ru-RU" dirty="0" err="1"/>
              <a:t>МИПами</a:t>
            </a:r>
            <a:r>
              <a:rPr lang="ru-RU" dirty="0"/>
              <a:t> в интересах </a:t>
            </a:r>
            <a:r>
              <a:rPr lang="ru-RU" dirty="0" smtClean="0"/>
              <a:t>организаций-инициаторов.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/>
              <a:t>исполнители работ </a:t>
            </a:r>
            <a:r>
              <a:rPr lang="ru-RU" dirty="0"/>
              <a:t>– малые инновационные компании (МИП</a:t>
            </a:r>
            <a:r>
              <a:rPr lang="ru-RU" dirty="0" smtClean="0"/>
              <a:t>) ,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/>
              <a:t>организации-инициаторы - выручка более 400 </a:t>
            </a:r>
            <a:r>
              <a:rPr lang="ru-RU" dirty="0" err="1" smtClean="0"/>
              <a:t>млн.руб</a:t>
            </a:r>
            <a:r>
              <a:rPr lang="ru-RU" dirty="0" smtClean="0"/>
              <a:t>.</a:t>
            </a:r>
            <a:endParaRPr lang="ru-RU" dirty="0"/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dirty="0" smtClean="0"/>
              <a:t>инвестиции от Фонда Содействия до 15 </a:t>
            </a:r>
            <a:r>
              <a:rPr lang="ru-RU" dirty="0" err="1" smtClean="0"/>
              <a:t>млн.руб</a:t>
            </a:r>
            <a:r>
              <a:rPr lang="ru-RU" dirty="0" smtClean="0"/>
              <a:t>. (до 50% от стоимости проекта)  в виде гранта.</a:t>
            </a:r>
          </a:p>
          <a:p>
            <a:pPr algn="just"/>
            <a:r>
              <a:rPr lang="ru-RU" dirty="0" smtClean="0"/>
              <a:t> </a:t>
            </a:r>
          </a:p>
        </p:txBody>
      </p:sp>
      <p:sp>
        <p:nvSpPr>
          <p:cNvPr id="20" name="Овал 19"/>
          <p:cNvSpPr/>
          <p:nvPr/>
        </p:nvSpPr>
        <p:spPr>
          <a:xfrm>
            <a:off x="4839445" y="1138756"/>
            <a:ext cx="3384376" cy="6591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white"/>
                </a:solidFill>
              </a:rPr>
              <a:t>Программа «Кооперация»</a:t>
            </a:r>
            <a:endParaRPr lang="ru-RU" dirty="0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6552222" y="1771774"/>
            <a:ext cx="1" cy="2899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Овал 9"/>
          <p:cNvSpPr/>
          <p:nvPr/>
        </p:nvSpPr>
        <p:spPr>
          <a:xfrm>
            <a:off x="4966352" y="4437112"/>
            <a:ext cx="3384376" cy="65917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Программа «Ставка»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347865" y="5229201"/>
            <a:ext cx="5672374" cy="151629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 smtClean="0"/>
              <a:t>финансирование в пределах 15 </a:t>
            </a:r>
            <a:r>
              <a:rPr lang="ru-RU" sz="1600" dirty="0" err="1" smtClean="0"/>
              <a:t>млн.руб</a:t>
            </a:r>
            <a:r>
              <a:rPr lang="ru-RU" sz="1600" dirty="0" smtClean="0"/>
              <a:t>. 30-50</a:t>
            </a:r>
            <a:r>
              <a:rPr lang="ru-RU" sz="1600" dirty="0"/>
              <a:t>% </a:t>
            </a:r>
            <a:r>
              <a:rPr lang="ru-RU" sz="1600" dirty="0" smtClean="0"/>
              <a:t>размера процентной ставки по кредиту до уровня ставки рефинансирования,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 smtClean="0"/>
              <a:t>Целевое назначение финансирования – НИОКР,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1600" dirty="0" smtClean="0"/>
              <a:t>получатели </a:t>
            </a:r>
            <a:r>
              <a:rPr lang="ru-RU" sz="1600" dirty="0"/>
              <a:t>средств </a:t>
            </a:r>
            <a:r>
              <a:rPr lang="ru-RU" sz="1600" dirty="0" smtClean="0"/>
              <a:t>- субъекты </a:t>
            </a:r>
            <a:r>
              <a:rPr lang="ru-RU" sz="1600" dirty="0"/>
              <a:t>МСП.</a:t>
            </a:r>
            <a:endParaRPr lang="ru-RU" sz="1600" dirty="0" smtClean="0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658541" y="5081283"/>
            <a:ext cx="1" cy="2899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585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501" y="116632"/>
            <a:ext cx="8229600" cy="113813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Венчурный фонд </a:t>
            </a:r>
            <a:r>
              <a:rPr lang="ru-RU" sz="2800" b="1" dirty="0">
                <a:solidFill>
                  <a:srgbClr val="002060"/>
                </a:solidFill>
              </a:rPr>
              <a:t>МСП (ОАО «Промсвязьбанк» совместно с ООО МСП «Опора России»)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5" y="1159871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  </a:t>
            </a:r>
            <a:endParaRPr lang="ru-RU" dirty="0" smtClean="0"/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sz="2400" dirty="0" smtClean="0"/>
          </a:p>
        </p:txBody>
      </p:sp>
      <p:sp>
        <p:nvSpPr>
          <p:cNvPr id="13" name="Прямоугольник 12"/>
          <p:cNvSpPr/>
          <p:nvPr/>
        </p:nvSpPr>
        <p:spPr>
          <a:xfrm>
            <a:off x="251520" y="2279452"/>
            <a:ext cx="2808312" cy="167926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Производство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Торговля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В2В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smtClean="0"/>
              <a:t>В2С</a:t>
            </a:r>
            <a:endParaRPr lang="ru-RU" dirty="0"/>
          </a:p>
        </p:txBody>
      </p:sp>
      <p:sp>
        <p:nvSpPr>
          <p:cNvPr id="15" name="Овал 14"/>
          <p:cNvSpPr/>
          <p:nvPr/>
        </p:nvSpPr>
        <p:spPr>
          <a:xfrm>
            <a:off x="468792" y="1340768"/>
            <a:ext cx="2736304" cy="648072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white"/>
                </a:solidFill>
              </a:rPr>
              <a:t>Сферы финансирования </a:t>
            </a:r>
            <a:endParaRPr lang="ru-RU" dirty="0"/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1836944" y="1984300"/>
            <a:ext cx="0" cy="2514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3275856" y="2263628"/>
            <a:ext cx="5731505" cy="33585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itchFamily="34" charset="0"/>
              <a:buChar char="•"/>
            </a:pPr>
            <a:endParaRPr lang="ru-RU" dirty="0" smtClean="0"/>
          </a:p>
          <a:p>
            <a:pPr algn="just"/>
            <a:r>
              <a:rPr lang="ru-RU" dirty="0" smtClean="0"/>
              <a:t> </a:t>
            </a:r>
          </a:p>
        </p:txBody>
      </p:sp>
      <p:sp>
        <p:nvSpPr>
          <p:cNvPr id="20" name="Овал 19"/>
          <p:cNvSpPr/>
          <p:nvPr/>
        </p:nvSpPr>
        <p:spPr>
          <a:xfrm>
            <a:off x="4839445" y="1325125"/>
            <a:ext cx="3384376" cy="6591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white"/>
                </a:solidFill>
              </a:rPr>
              <a:t>Основные условия</a:t>
            </a:r>
            <a:endParaRPr lang="ru-RU" dirty="0"/>
          </a:p>
        </p:txBody>
      </p:sp>
      <p:cxnSp>
        <p:nvCxnSpPr>
          <p:cNvPr id="22" name="Прямая соединительная линия 21"/>
          <p:cNvCxnSpPr>
            <a:stCxn id="20" idx="4"/>
          </p:cNvCxnSpPr>
          <p:nvPr/>
        </p:nvCxnSpPr>
        <p:spPr>
          <a:xfrm>
            <a:off x="6531633" y="1984300"/>
            <a:ext cx="0" cy="2793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275856" y="2279452"/>
            <a:ext cx="588962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Срок инвестирования – 1-5 лет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chemeClr val="bg1"/>
                </a:solidFill>
              </a:rPr>
              <a:t>Сумма инвестиций – от 3 до 10 </a:t>
            </a:r>
            <a:r>
              <a:rPr lang="ru-RU" dirty="0" err="1" smtClean="0">
                <a:solidFill>
                  <a:schemeClr val="bg1"/>
                </a:solidFill>
              </a:rPr>
              <a:t>млн.руб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3. Требования к инициаторам проектов: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</a:rPr>
              <a:t>в</a:t>
            </a:r>
            <a:r>
              <a:rPr lang="ru-RU" dirty="0" smtClean="0">
                <a:solidFill>
                  <a:schemeClr val="bg1"/>
                </a:solidFill>
              </a:rPr>
              <a:t>озраст– до 35 лет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</a:rPr>
              <a:t>с</a:t>
            </a:r>
            <a:r>
              <a:rPr lang="ru-RU" dirty="0" smtClean="0">
                <a:solidFill>
                  <a:schemeClr val="bg1"/>
                </a:solidFill>
              </a:rPr>
              <a:t>убъект МСП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chemeClr val="bg1"/>
                </a:solidFill>
              </a:rPr>
              <a:t>у</a:t>
            </a:r>
            <a:r>
              <a:rPr lang="ru-RU" dirty="0" smtClean="0">
                <a:solidFill>
                  <a:schemeClr val="bg1"/>
                </a:solidFill>
              </a:rPr>
              <a:t>спешный предпринимательский опыт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chemeClr val="bg1"/>
                </a:solidFill>
              </a:rPr>
              <a:t>имеющие собственный бизнес/ начинающие новый 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проект на базе успешно завершенных/желающие кратно 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увеличить масштаб бизнеса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4. Вхождение в долю компании до 19,9%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5. Продажа доли инициатору проекта с доходностью  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6. Возможность отсрочки по выплате %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98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5" y="1711349"/>
            <a:ext cx="8229600" cy="4525963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>
                <a:solidFill>
                  <a:srgbClr val="FF0000"/>
                </a:solidFill>
              </a:rPr>
              <a:t>С</a:t>
            </a:r>
            <a:r>
              <a:rPr lang="ru-RU" sz="2400" dirty="0" smtClean="0">
                <a:solidFill>
                  <a:schemeClr val="tx2"/>
                </a:solidFill>
              </a:rPr>
              <a:t>тимулирование </a:t>
            </a:r>
            <a:r>
              <a:rPr lang="ru-RU" sz="2400" dirty="0">
                <a:solidFill>
                  <a:schemeClr val="tx2"/>
                </a:solidFill>
              </a:rPr>
              <a:t>внедрения инновационных проектов в деятельность крупных </a:t>
            </a:r>
            <a:r>
              <a:rPr lang="ru-RU" sz="2400" dirty="0" smtClean="0">
                <a:solidFill>
                  <a:schemeClr val="tx2"/>
                </a:solidFill>
              </a:rPr>
              <a:t>предприятий через освобождение от налога на прибыль</a:t>
            </a:r>
          </a:p>
          <a:p>
            <a:pPr algn="just"/>
            <a:r>
              <a:rPr lang="ru-RU" sz="2400" dirty="0">
                <a:solidFill>
                  <a:srgbClr val="FF0000"/>
                </a:solidFill>
              </a:rPr>
              <a:t>В</a:t>
            </a:r>
            <a:r>
              <a:rPr lang="ru-RU" sz="2400" dirty="0">
                <a:solidFill>
                  <a:schemeClr val="tx2"/>
                </a:solidFill>
              </a:rPr>
              <a:t>заимодействие с </a:t>
            </a:r>
            <a:r>
              <a:rPr lang="ru-RU" sz="2400" dirty="0" smtClean="0">
                <a:solidFill>
                  <a:schemeClr val="tx2"/>
                </a:solidFill>
              </a:rPr>
              <a:t>предприятиями </a:t>
            </a:r>
            <a:r>
              <a:rPr lang="ru-RU" sz="2400" dirty="0">
                <a:solidFill>
                  <a:schemeClr val="tx2"/>
                </a:solidFill>
              </a:rPr>
              <a:t>в части реализации корпоративных венчурных инвестиций </a:t>
            </a:r>
            <a:endParaRPr lang="ru-RU" sz="2400" dirty="0" smtClean="0">
              <a:solidFill>
                <a:schemeClr val="tx2"/>
              </a:solidFill>
            </a:endParaRPr>
          </a:p>
          <a:p>
            <a:pPr algn="just"/>
            <a:r>
              <a:rPr lang="ru-RU" sz="2400" dirty="0" smtClean="0">
                <a:solidFill>
                  <a:srgbClr val="FF0000"/>
                </a:solidFill>
              </a:rPr>
              <a:t>В</a:t>
            </a:r>
            <a:r>
              <a:rPr lang="ru-RU" sz="2400" dirty="0" smtClean="0">
                <a:solidFill>
                  <a:schemeClr val="tx2"/>
                </a:solidFill>
              </a:rPr>
              <a:t>ыявление </a:t>
            </a:r>
            <a:r>
              <a:rPr lang="ru-RU" sz="2400" dirty="0">
                <a:solidFill>
                  <a:schemeClr val="tx2"/>
                </a:solidFill>
              </a:rPr>
              <a:t>и </a:t>
            </a:r>
            <a:r>
              <a:rPr lang="ru-RU" sz="2400" dirty="0" smtClean="0">
                <a:solidFill>
                  <a:schemeClr val="tx2"/>
                </a:solidFill>
              </a:rPr>
              <a:t>участие в формировании инновационных </a:t>
            </a:r>
            <a:r>
              <a:rPr lang="ru-RU" sz="2400" dirty="0">
                <a:solidFill>
                  <a:schemeClr val="tx2"/>
                </a:solidFill>
              </a:rPr>
              <a:t>проектов в интересах развития </a:t>
            </a:r>
            <a:r>
              <a:rPr lang="ru-RU" sz="2400" dirty="0" smtClean="0">
                <a:solidFill>
                  <a:schemeClr val="tx2"/>
                </a:solidFill>
              </a:rPr>
              <a:t>отрасли</a:t>
            </a:r>
            <a:endParaRPr lang="ru-RU" sz="2400" dirty="0">
              <a:solidFill>
                <a:schemeClr val="tx2"/>
              </a:solidFill>
            </a:endParaRPr>
          </a:p>
          <a:p>
            <a:pPr algn="just"/>
            <a:r>
              <a:rPr lang="ru-RU" sz="2400" dirty="0">
                <a:solidFill>
                  <a:srgbClr val="FF0000"/>
                </a:solidFill>
              </a:rPr>
              <a:t>Т</a:t>
            </a:r>
            <a:r>
              <a:rPr lang="ru-RU" sz="2400" dirty="0">
                <a:solidFill>
                  <a:schemeClr val="tx2"/>
                </a:solidFill>
              </a:rPr>
              <a:t>ехнологическая экспертиза инновационных проектов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9450" y="764704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Возможные варианты сотрудничества</a:t>
            </a:r>
            <a:endParaRPr lang="en-US" sz="2800" b="1" dirty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209346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" y="0"/>
            <a:ext cx="91411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560" y="456529"/>
            <a:ext cx="2073600" cy="518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61" y="534297"/>
            <a:ext cx="2253600" cy="66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489600" y="620706"/>
            <a:ext cx="2710080" cy="578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39" tIns="40820" rIns="81639" bIns="40820"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>
              <a:lnSpc>
                <a:spcPct val="90000"/>
              </a:lnSpc>
            </a:pPr>
            <a:r>
              <a:rPr lang="ru-RU" sz="2900" b="1">
                <a:solidFill>
                  <a:srgbClr val="DC2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F BeauSans Pro Bbook" pitchFamily="50" charset="0"/>
              </a:rPr>
              <a:t>КОНТАКТЫ</a:t>
            </a:r>
            <a:endParaRPr lang="en-GB" sz="2900" b="1">
              <a:solidFill>
                <a:srgbClr val="DC2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F BeauSans Pro Bbook" pitchFamily="50" charset="0"/>
            </a:endParaRPr>
          </a:p>
        </p:txBody>
      </p:sp>
      <p:sp>
        <p:nvSpPr>
          <p:cNvPr id="4103" name="Text Box 6"/>
          <p:cNvSpPr txBox="1">
            <a:spLocks noChangeArrowheads="1"/>
          </p:cNvSpPr>
          <p:nvPr/>
        </p:nvSpPr>
        <p:spPr bwMode="auto">
          <a:xfrm>
            <a:off x="473760" y="1751224"/>
            <a:ext cx="7250400" cy="3660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1639" tIns="40820" rIns="81639" bIns="40820"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itchFamily="2" charset="2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>
              <a:lnSpc>
                <a:spcPct val="96000"/>
              </a:lnSpc>
            </a:pPr>
            <a:endParaRPr lang="ru-RU" sz="1800" dirty="0">
              <a:solidFill>
                <a:srgbClr val="606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F BeauSans Pro Bbook" pitchFamily="50" charset="0"/>
            </a:endParaRPr>
          </a:p>
          <a:p>
            <a:pPr eaLnBrk="1">
              <a:lnSpc>
                <a:spcPct val="96000"/>
              </a:lnSpc>
            </a:pPr>
            <a:r>
              <a:rPr lang="ru-RU" dirty="0">
                <a:solidFill>
                  <a:srgbClr val="606060"/>
                </a:solidFill>
                <a:latin typeface="PF BeauSans Pro Bbook" pitchFamily="50" charset="0"/>
              </a:rPr>
              <a:t>Генеральный директор</a:t>
            </a:r>
          </a:p>
          <a:p>
            <a:pPr eaLnBrk="1">
              <a:lnSpc>
                <a:spcPct val="96000"/>
              </a:lnSpc>
            </a:pPr>
            <a:r>
              <a:rPr lang="ru-RU" b="1" dirty="0">
                <a:solidFill>
                  <a:srgbClr val="606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F BeauSans Pro Bbook" pitchFamily="50" charset="0"/>
              </a:rPr>
              <a:t>ДИНАР НАСЫРОВ</a:t>
            </a:r>
            <a:endParaRPr lang="en-US" b="1" dirty="0">
              <a:solidFill>
                <a:srgbClr val="606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F BeauSans Pro Bbook" pitchFamily="50" charset="0"/>
            </a:endParaRPr>
          </a:p>
          <a:p>
            <a:pPr eaLnBrk="1">
              <a:lnSpc>
                <a:spcPct val="96000"/>
              </a:lnSpc>
            </a:pPr>
            <a:endParaRPr lang="ru-RU" sz="1800" dirty="0">
              <a:solidFill>
                <a:srgbClr val="606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F BeauSans Pro Bbook" pitchFamily="50" charset="0"/>
            </a:endParaRPr>
          </a:p>
          <a:p>
            <a:pPr eaLnBrk="1">
              <a:lnSpc>
                <a:spcPct val="96000"/>
              </a:lnSpc>
            </a:pPr>
            <a:endParaRPr lang="en-US" dirty="0">
              <a:solidFill>
                <a:srgbClr val="606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F BeauSans Pro Bbook" pitchFamily="50" charset="0"/>
            </a:endParaRPr>
          </a:p>
          <a:p>
            <a:pPr eaLnBrk="1">
              <a:lnSpc>
                <a:spcPct val="96000"/>
              </a:lnSpc>
            </a:pPr>
            <a:r>
              <a:rPr lang="en-US" dirty="0">
                <a:solidFill>
                  <a:srgbClr val="606060"/>
                </a:solidFill>
                <a:latin typeface="PF BeauSans Pro Bbook" pitchFamily="50" charset="0"/>
              </a:rPr>
              <a:t>info@fond-airr.ru</a:t>
            </a:r>
          </a:p>
          <a:p>
            <a:pPr eaLnBrk="1">
              <a:lnSpc>
                <a:spcPct val="96000"/>
              </a:lnSpc>
            </a:pPr>
            <a:r>
              <a:rPr lang="en-US" dirty="0">
                <a:solidFill>
                  <a:srgbClr val="606060"/>
                </a:solidFill>
                <a:latin typeface="PF BeauSans Pro Bbook" pitchFamily="50" charset="0"/>
              </a:rPr>
              <a:t>www.fond-airr.ru</a:t>
            </a:r>
          </a:p>
          <a:p>
            <a:pPr eaLnBrk="1">
              <a:lnSpc>
                <a:spcPct val="96000"/>
              </a:lnSpc>
            </a:pPr>
            <a:endParaRPr lang="en-US" dirty="0">
              <a:solidFill>
                <a:srgbClr val="606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F BeauSans Pro Bbook" pitchFamily="50" charset="0"/>
            </a:endParaRPr>
          </a:p>
          <a:p>
            <a:pPr eaLnBrk="1">
              <a:lnSpc>
                <a:spcPct val="96000"/>
              </a:lnSpc>
            </a:pPr>
            <a:endParaRPr lang="en-US" dirty="0">
              <a:solidFill>
                <a:srgbClr val="606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F BeauSans Pro Bbook" pitchFamily="50" charset="0"/>
            </a:endParaRPr>
          </a:p>
          <a:p>
            <a:pPr eaLnBrk="1">
              <a:lnSpc>
                <a:spcPct val="96000"/>
              </a:lnSpc>
            </a:pPr>
            <a:r>
              <a:rPr lang="ru-RU" dirty="0">
                <a:solidFill>
                  <a:srgbClr val="606060"/>
                </a:solidFill>
                <a:latin typeface="PF BeauSans Pro Bbook" pitchFamily="50" charset="0"/>
              </a:rPr>
              <a:t>+7 (499) 709-81-10 (Москва)</a:t>
            </a:r>
          </a:p>
          <a:p>
            <a:pPr eaLnBrk="1">
              <a:lnSpc>
                <a:spcPct val="96000"/>
              </a:lnSpc>
            </a:pPr>
            <a:r>
              <a:rPr lang="ru-RU" dirty="0">
                <a:solidFill>
                  <a:srgbClr val="606060"/>
                </a:solidFill>
                <a:latin typeface="PF BeauSans Pro Bbook" pitchFamily="50" charset="0"/>
              </a:rPr>
              <a:t>+7 (843) 526-94-56 (Казань)</a:t>
            </a:r>
          </a:p>
          <a:p>
            <a:pPr eaLnBrk="1">
              <a:lnSpc>
                <a:spcPct val="96000"/>
              </a:lnSpc>
            </a:pPr>
            <a:r>
              <a:rPr lang="ru-RU" dirty="0">
                <a:solidFill>
                  <a:srgbClr val="606060"/>
                </a:solidFill>
                <a:latin typeface="PF BeauSans Pro Bbook" pitchFamily="50" charset="0"/>
              </a:rPr>
              <a:t>+7 (383) 344-93-17 (Новосибирск)</a:t>
            </a:r>
            <a:endParaRPr lang="en-US" dirty="0">
              <a:solidFill>
                <a:srgbClr val="606060"/>
              </a:solidFill>
              <a:latin typeface="PF BeauSans Pro Bbook" pitchFamily="50" charset="0"/>
            </a:endParaRPr>
          </a:p>
          <a:p>
            <a:pPr eaLnBrk="1">
              <a:lnSpc>
                <a:spcPct val="96000"/>
              </a:lnSpc>
            </a:pPr>
            <a:endParaRPr lang="en-US" sz="1800" dirty="0">
              <a:solidFill>
                <a:srgbClr val="606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F BeauSans Pro Bbook" pitchFamily="50" charset="0"/>
            </a:endParaRPr>
          </a:p>
          <a:p>
            <a:pPr eaLnBrk="1">
              <a:lnSpc>
                <a:spcPct val="96000"/>
              </a:lnSpc>
            </a:pPr>
            <a:endParaRPr lang="ru-RU" sz="1800" dirty="0">
              <a:solidFill>
                <a:srgbClr val="606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PF BeauSans Pro Bbook" pitchFamily="50" charset="0"/>
            </a:endParaRPr>
          </a:p>
        </p:txBody>
      </p:sp>
      <p:cxnSp>
        <p:nvCxnSpPr>
          <p:cNvPr id="3" name="Прямая соединительная линия 2"/>
          <p:cNvCxnSpPr>
            <a:cxnSpLocks noChangeShapeType="1"/>
          </p:cNvCxnSpPr>
          <p:nvPr/>
        </p:nvCxnSpPr>
        <p:spPr bwMode="auto">
          <a:xfrm>
            <a:off x="473760" y="1860675"/>
            <a:ext cx="2874240" cy="0"/>
          </a:xfrm>
          <a:prstGeom prst="line">
            <a:avLst/>
          </a:prstGeom>
          <a:noFill/>
          <a:ln w="25400">
            <a:solidFill>
              <a:srgbClr val="CC0000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Прямая соединительная линия 17"/>
          <p:cNvCxnSpPr>
            <a:cxnSpLocks noChangeShapeType="1"/>
          </p:cNvCxnSpPr>
          <p:nvPr/>
        </p:nvCxnSpPr>
        <p:spPr bwMode="auto">
          <a:xfrm>
            <a:off x="489600" y="2971032"/>
            <a:ext cx="2155680" cy="0"/>
          </a:xfrm>
          <a:prstGeom prst="line">
            <a:avLst/>
          </a:prstGeom>
          <a:noFill/>
          <a:ln w="25400">
            <a:solidFill>
              <a:srgbClr val="CC0000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" name="Прямая соединительная линия 19"/>
          <p:cNvCxnSpPr>
            <a:cxnSpLocks noChangeShapeType="1"/>
          </p:cNvCxnSpPr>
          <p:nvPr/>
        </p:nvCxnSpPr>
        <p:spPr bwMode="auto">
          <a:xfrm>
            <a:off x="488161" y="4082829"/>
            <a:ext cx="2155680" cy="0"/>
          </a:xfrm>
          <a:prstGeom prst="line">
            <a:avLst/>
          </a:prstGeom>
          <a:noFill/>
          <a:ln w="25400">
            <a:solidFill>
              <a:srgbClr val="CC0000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" name="Прямая соединительная линия 14"/>
          <p:cNvCxnSpPr>
            <a:cxnSpLocks noChangeShapeType="1"/>
          </p:cNvCxnSpPr>
          <p:nvPr/>
        </p:nvCxnSpPr>
        <p:spPr bwMode="auto">
          <a:xfrm>
            <a:off x="496800" y="5715961"/>
            <a:ext cx="2874240" cy="0"/>
          </a:xfrm>
          <a:prstGeom prst="line">
            <a:avLst/>
          </a:prstGeom>
          <a:noFill/>
          <a:ln w="25400">
            <a:solidFill>
              <a:srgbClr val="CC0000"/>
            </a:solidFill>
            <a:round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83692171"/>
      </p:ext>
    </p:extLst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962</Words>
  <Application>Microsoft Office PowerPoint</Application>
  <PresentationFormat>Экран (4:3)</PresentationFormat>
  <Paragraphs>167</Paragraphs>
  <Slides>11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ФОНД РЕГИОНАЛЬНЫХ ИННОВАЦИОННЫХ ПРОЕКТОВ АИРР  Инструменты финансирования инновационных проектов федеральными фондами </vt:lpstr>
      <vt:lpstr>Презентация PowerPoint</vt:lpstr>
      <vt:lpstr>Адресная мера стимулирования внедрения инновационных проектов в деятельность крупных предприятий</vt:lpstr>
      <vt:lpstr>Создание отраслевых корпоративных инвестиционных товариществ</vt:lpstr>
      <vt:lpstr>Открытое акционерное общество «Модернизация Инновации Развитие» (УК«Мир»)</vt:lpstr>
      <vt:lpstr> ЗАО «Лидер» Венчурный фонд «Лидер-инновации» - инвестиции в высокотехнологичные проекты </vt:lpstr>
      <vt:lpstr>ООО «Фонд посевных инвестиций Российской венчурной компании» (ФПИ РВК)</vt:lpstr>
      <vt:lpstr>Фонд «Содействия развитию малых форм предприятий в научно-технической сфере»</vt:lpstr>
      <vt:lpstr>Венчурный фонд МСП (ОАО «Промсвязьбанк» совместно с ООО МСП «Опора России»)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Обзор инструментов финансирования инвестиционных проектов через федеральные фонды</dc:title>
  <dc:creator>1</dc:creator>
  <cp:lastModifiedBy>sharafutdinov</cp:lastModifiedBy>
  <cp:revision>50</cp:revision>
  <dcterms:created xsi:type="dcterms:W3CDTF">2014-02-26T07:08:34Z</dcterms:created>
  <dcterms:modified xsi:type="dcterms:W3CDTF">2014-03-27T12:14:36Z</dcterms:modified>
</cp:coreProperties>
</file>